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9144000" cy="6858000" type="screen4x3"/>
  <p:notesSz cx="6858000" cy="9080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80" autoAdjust="0"/>
  </p:normalViewPr>
  <p:slideViewPr>
    <p:cSldViewPr snapToGrid="0">
      <p:cViewPr>
        <p:scale>
          <a:sx n="90" d="100"/>
          <a:sy n="90" d="100"/>
        </p:scale>
        <p:origin x="5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8B8D3-452B-46FA-8781-1B44A6A3D8A7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81038"/>
            <a:ext cx="4540250" cy="3405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3238"/>
            <a:ext cx="5486400" cy="4086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4888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4888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4D2CC-333F-4569-83DA-0E351DF93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8224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4D2CC-333F-4569-83DA-0E351DF932E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AB03-C39A-4695-BE1C-F88E8B97203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CA95D-F6A0-4EFE-B022-CD56164E635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41CC6-6F31-4317-BEF9-EE5A9CF07B6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9FD64-25BD-44F2-A3FB-F6C3164B08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9EC525-BA0D-4EB4-8406-46DD1DDD69C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51C28F-8D84-49CA-80F6-A3E84C9721D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55002-F617-4844-870C-EB0FA65B416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CEFB0-69B7-422E-94B2-E78A86767B0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809CB-7394-4339-B722-40234824880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5B88A-E4E0-4109-AC66-9999102D618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F3010-26D6-4AFD-9A9D-4EE0A6F4050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8D4B672-88F0-4C8D-9534-FE5F4E585513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357" y="210054"/>
            <a:ext cx="8229600" cy="893762"/>
          </a:xfrm>
        </p:spPr>
        <p:txBody>
          <a:bodyPr/>
          <a:lstStyle/>
          <a:p>
            <a:r>
              <a:rPr lang="en-US" dirty="0" smtClean="0"/>
              <a:t>DCPR Changes for GOES-R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51400"/>
          </a:xfrm>
        </p:spPr>
        <p:txBody>
          <a:bodyPr/>
          <a:lstStyle/>
          <a:p>
            <a:r>
              <a:rPr lang="en-US" sz="2800" dirty="0" smtClean="0"/>
              <a:t>On the GOES-N/O/P satellites the DCPR downlink band is 1694.3 – 1694.7 MHz</a:t>
            </a:r>
          </a:p>
          <a:p>
            <a:pPr lvl="1"/>
            <a:r>
              <a:rPr lang="en-US" sz="2400" dirty="0" smtClean="0"/>
              <a:t>The uplink Pilot at 407.85 MHz is translated to 1694.45 MHz in the existing downlink</a:t>
            </a:r>
          </a:p>
          <a:p>
            <a:r>
              <a:rPr lang="en-US" sz="2800" dirty="0" smtClean="0"/>
              <a:t>For the GOES-R series satellites the DCPR downlink band will be 1679.7 – 1680.1 MHz</a:t>
            </a:r>
          </a:p>
          <a:p>
            <a:pPr lvl="1"/>
            <a:r>
              <a:rPr lang="en-US" sz="2400" dirty="0" smtClean="0"/>
              <a:t>The uplink Pilot at 407.85 MHz will be translated to  1679.85 MHz in the new downlink</a:t>
            </a:r>
          </a:p>
          <a:p>
            <a:r>
              <a:rPr lang="en-US" sz="2800" dirty="0" smtClean="0"/>
              <a:t>No uplink frequencies will change from the GOES-N to GOES-R satellites – only the downlinks</a:t>
            </a:r>
          </a:p>
          <a:p>
            <a:pPr lvl="1"/>
            <a:endParaRPr lang="en-US" dirty="0"/>
          </a:p>
        </p:txBody>
      </p:sp>
      <p:sp>
        <p:nvSpPr>
          <p:cNvPr id="4" name="Line 29"/>
          <p:cNvSpPr>
            <a:spLocks noChangeShapeType="1"/>
          </p:cNvSpPr>
          <p:nvPr/>
        </p:nvSpPr>
        <p:spPr bwMode="auto">
          <a:xfrm>
            <a:off x="2157" y="1027616"/>
            <a:ext cx="9144000" cy="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5" name="Picture 440" descr="PNG_H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288" y="6323013"/>
            <a:ext cx="1028700" cy="358775"/>
          </a:xfrm>
          <a:prstGeom prst="rect">
            <a:avLst/>
          </a:prstGeom>
          <a:noFill/>
        </p:spPr>
      </p:pic>
      <p:pic>
        <p:nvPicPr>
          <p:cNvPr id="6" name="Picture 441" descr="GOES-R_Color_L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4025" y="6145213"/>
            <a:ext cx="1069975" cy="7127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3919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Grp="1" noChangeArrowheads="1"/>
          </p:cNvSpPr>
          <p:nvPr>
            <p:ph type="title"/>
          </p:nvPr>
        </p:nvSpPr>
        <p:spPr>
          <a:xfrm>
            <a:off x="382325" y="278517"/>
            <a:ext cx="8229600" cy="779228"/>
          </a:xfrm>
        </p:spPr>
        <p:txBody>
          <a:bodyPr tIns="0" bIns="0"/>
          <a:lstStyle/>
          <a:p>
            <a:pPr>
              <a:lnSpc>
                <a:spcPts val="3500"/>
              </a:lnSpc>
            </a:pPr>
            <a:r>
              <a:rPr lang="en-US" sz="3600" dirty="0" smtClean="0"/>
              <a:t>GOES </a:t>
            </a:r>
            <a:r>
              <a:rPr lang="en-US" sz="3600" dirty="0"/>
              <a:t>R Frequency </a:t>
            </a:r>
            <a:r>
              <a:rPr lang="en-US" sz="3600" dirty="0" smtClean="0"/>
              <a:t>Plan</a:t>
            </a:r>
            <a:endParaRPr lang="en-US" sz="1400" dirty="0"/>
          </a:p>
        </p:txBody>
      </p:sp>
      <p:pic>
        <p:nvPicPr>
          <p:cNvPr id="2076" name="Picture 28" descr="noaalogo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96300" y="6219825"/>
            <a:ext cx="6477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7" name="Line 29"/>
          <p:cNvSpPr>
            <a:spLocks noChangeShapeType="1"/>
          </p:cNvSpPr>
          <p:nvPr/>
        </p:nvSpPr>
        <p:spPr bwMode="auto">
          <a:xfrm>
            <a:off x="2157" y="1027616"/>
            <a:ext cx="9144000" cy="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 flipV="1">
            <a:off x="7120028" y="3224355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 flipV="1">
            <a:off x="3425915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 flipV="1">
            <a:off x="3792628" y="3187843"/>
            <a:ext cx="1587" cy="2365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 flipV="1">
            <a:off x="4167278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8" name="Line 40"/>
          <p:cNvSpPr>
            <a:spLocks noChangeShapeType="1"/>
          </p:cNvSpPr>
          <p:nvPr/>
        </p:nvSpPr>
        <p:spPr bwMode="auto">
          <a:xfrm flipV="1">
            <a:off x="4532403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9" name="Line 41"/>
          <p:cNvSpPr>
            <a:spLocks noChangeShapeType="1"/>
          </p:cNvSpPr>
          <p:nvPr/>
        </p:nvSpPr>
        <p:spPr bwMode="auto">
          <a:xfrm flipV="1">
            <a:off x="4897528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0" name="Line 42"/>
          <p:cNvSpPr>
            <a:spLocks noChangeShapeType="1"/>
          </p:cNvSpPr>
          <p:nvPr/>
        </p:nvSpPr>
        <p:spPr bwMode="auto">
          <a:xfrm flipV="1">
            <a:off x="5273765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 flipV="1">
            <a:off x="5638890" y="3187843"/>
            <a:ext cx="1588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2" name="Line 44"/>
          <p:cNvSpPr>
            <a:spLocks noChangeShapeType="1"/>
          </p:cNvSpPr>
          <p:nvPr/>
        </p:nvSpPr>
        <p:spPr bwMode="auto">
          <a:xfrm flipV="1">
            <a:off x="6013540" y="3224355"/>
            <a:ext cx="1588" cy="173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3" name="Line 45"/>
          <p:cNvSpPr>
            <a:spLocks noChangeShapeType="1"/>
          </p:cNvSpPr>
          <p:nvPr/>
        </p:nvSpPr>
        <p:spPr bwMode="auto">
          <a:xfrm flipV="1">
            <a:off x="6380253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4" name="Line 46"/>
          <p:cNvSpPr>
            <a:spLocks noChangeShapeType="1"/>
          </p:cNvSpPr>
          <p:nvPr/>
        </p:nvSpPr>
        <p:spPr bwMode="auto">
          <a:xfrm flipV="1">
            <a:off x="6745378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5" name="Line 47"/>
          <p:cNvSpPr>
            <a:spLocks noChangeShapeType="1"/>
          </p:cNvSpPr>
          <p:nvPr/>
        </p:nvSpPr>
        <p:spPr bwMode="auto">
          <a:xfrm flipV="1">
            <a:off x="7910603" y="3200543"/>
            <a:ext cx="1587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6" name="Line 48"/>
          <p:cNvSpPr>
            <a:spLocks noChangeShapeType="1"/>
          </p:cNvSpPr>
          <p:nvPr/>
        </p:nvSpPr>
        <p:spPr bwMode="auto">
          <a:xfrm flipV="1">
            <a:off x="7486740" y="3195780"/>
            <a:ext cx="1588" cy="219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7" name="Line 49"/>
          <p:cNvSpPr>
            <a:spLocks noChangeShapeType="1"/>
          </p:cNvSpPr>
          <p:nvPr/>
        </p:nvSpPr>
        <p:spPr bwMode="auto">
          <a:xfrm flipV="1">
            <a:off x="8282078" y="3200543"/>
            <a:ext cx="1587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8" name="Line 50"/>
          <p:cNvSpPr>
            <a:spLocks noChangeShapeType="1"/>
          </p:cNvSpPr>
          <p:nvPr/>
        </p:nvSpPr>
        <p:spPr bwMode="auto">
          <a:xfrm flipV="1">
            <a:off x="6927940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9" name="Line 51"/>
          <p:cNvSpPr>
            <a:spLocks noChangeShapeType="1"/>
          </p:cNvSpPr>
          <p:nvPr/>
        </p:nvSpPr>
        <p:spPr bwMode="auto">
          <a:xfrm flipV="1">
            <a:off x="2868703" y="3195780"/>
            <a:ext cx="1587" cy="219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0" name="Line 52"/>
          <p:cNvSpPr>
            <a:spLocks noChangeShapeType="1"/>
          </p:cNvSpPr>
          <p:nvPr/>
        </p:nvSpPr>
        <p:spPr bwMode="auto">
          <a:xfrm flipV="1">
            <a:off x="3243353" y="3224355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1" name="Line 53"/>
          <p:cNvSpPr>
            <a:spLocks noChangeShapeType="1"/>
          </p:cNvSpPr>
          <p:nvPr/>
        </p:nvSpPr>
        <p:spPr bwMode="auto">
          <a:xfrm flipV="1">
            <a:off x="3608478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2" name="Line 54"/>
          <p:cNvSpPr>
            <a:spLocks noChangeShapeType="1"/>
          </p:cNvSpPr>
          <p:nvPr/>
        </p:nvSpPr>
        <p:spPr bwMode="auto">
          <a:xfrm flipV="1">
            <a:off x="3975190" y="3214830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4" name="Line 56"/>
          <p:cNvSpPr>
            <a:spLocks noChangeShapeType="1"/>
          </p:cNvSpPr>
          <p:nvPr/>
        </p:nvSpPr>
        <p:spPr bwMode="auto">
          <a:xfrm flipV="1">
            <a:off x="4714965" y="3187843"/>
            <a:ext cx="1588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5" name="Line 57"/>
          <p:cNvSpPr>
            <a:spLocks noChangeShapeType="1"/>
          </p:cNvSpPr>
          <p:nvPr/>
        </p:nvSpPr>
        <p:spPr bwMode="auto">
          <a:xfrm flipV="1">
            <a:off x="5089615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6" name="Line 58"/>
          <p:cNvSpPr>
            <a:spLocks noChangeShapeType="1"/>
          </p:cNvSpPr>
          <p:nvPr/>
        </p:nvSpPr>
        <p:spPr bwMode="auto">
          <a:xfrm flipV="1">
            <a:off x="5456328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7" name="Line 59"/>
          <p:cNvSpPr>
            <a:spLocks noChangeShapeType="1"/>
          </p:cNvSpPr>
          <p:nvPr/>
        </p:nvSpPr>
        <p:spPr bwMode="auto">
          <a:xfrm flipV="1">
            <a:off x="5821453" y="3224355"/>
            <a:ext cx="1587" cy="173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8" name="Line 60"/>
          <p:cNvSpPr>
            <a:spLocks noChangeShapeType="1"/>
          </p:cNvSpPr>
          <p:nvPr/>
        </p:nvSpPr>
        <p:spPr bwMode="auto">
          <a:xfrm flipV="1">
            <a:off x="6196103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9" name="Line 61"/>
          <p:cNvSpPr>
            <a:spLocks noChangeShapeType="1"/>
          </p:cNvSpPr>
          <p:nvPr/>
        </p:nvSpPr>
        <p:spPr bwMode="auto">
          <a:xfrm flipV="1">
            <a:off x="6562815" y="3187843"/>
            <a:ext cx="1588" cy="2365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1" name="Line 63"/>
          <p:cNvSpPr>
            <a:spLocks noChangeShapeType="1"/>
          </p:cNvSpPr>
          <p:nvPr/>
        </p:nvSpPr>
        <p:spPr bwMode="auto">
          <a:xfrm flipV="1">
            <a:off x="7302590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3" name="Line 65"/>
          <p:cNvSpPr>
            <a:spLocks noChangeShapeType="1"/>
          </p:cNvSpPr>
          <p:nvPr/>
        </p:nvSpPr>
        <p:spPr bwMode="auto">
          <a:xfrm flipV="1">
            <a:off x="1327240" y="3208480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4" name="Line 66"/>
          <p:cNvSpPr>
            <a:spLocks noChangeShapeType="1"/>
          </p:cNvSpPr>
          <p:nvPr/>
        </p:nvSpPr>
        <p:spPr bwMode="auto">
          <a:xfrm flipV="1">
            <a:off x="8093165" y="3156093"/>
            <a:ext cx="1588" cy="2492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5" name="Line 67"/>
          <p:cNvSpPr>
            <a:spLocks noChangeShapeType="1"/>
          </p:cNvSpPr>
          <p:nvPr/>
        </p:nvSpPr>
        <p:spPr bwMode="auto">
          <a:xfrm flipV="1">
            <a:off x="1135153" y="320848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7" name="Line 69"/>
          <p:cNvSpPr>
            <a:spLocks noChangeShapeType="1"/>
          </p:cNvSpPr>
          <p:nvPr/>
        </p:nvSpPr>
        <p:spPr bwMode="auto">
          <a:xfrm flipV="1">
            <a:off x="1676490" y="3202130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8" name="Line 70"/>
          <p:cNvSpPr>
            <a:spLocks noChangeShapeType="1"/>
          </p:cNvSpPr>
          <p:nvPr/>
        </p:nvSpPr>
        <p:spPr bwMode="auto">
          <a:xfrm flipV="1">
            <a:off x="1509803" y="3159268"/>
            <a:ext cx="1587" cy="2397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9" name="Line 71"/>
          <p:cNvSpPr>
            <a:spLocks noChangeShapeType="1"/>
          </p:cNvSpPr>
          <p:nvPr/>
        </p:nvSpPr>
        <p:spPr bwMode="auto">
          <a:xfrm flipV="1">
            <a:off x="2292440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0" name="Line 72"/>
          <p:cNvSpPr>
            <a:spLocks noChangeShapeType="1"/>
          </p:cNvSpPr>
          <p:nvPr/>
        </p:nvSpPr>
        <p:spPr bwMode="auto">
          <a:xfrm flipV="1">
            <a:off x="2686140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1" name="Line 73"/>
          <p:cNvSpPr>
            <a:spLocks noChangeShapeType="1"/>
          </p:cNvSpPr>
          <p:nvPr/>
        </p:nvSpPr>
        <p:spPr bwMode="auto">
          <a:xfrm flipV="1">
            <a:off x="2475003" y="3224355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2" name="Line 74"/>
          <p:cNvSpPr>
            <a:spLocks noChangeShapeType="1"/>
          </p:cNvSpPr>
          <p:nvPr/>
        </p:nvSpPr>
        <p:spPr bwMode="auto">
          <a:xfrm flipV="1">
            <a:off x="1917790" y="3164030"/>
            <a:ext cx="1588" cy="2428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3" name="Line 75"/>
          <p:cNvSpPr>
            <a:spLocks noChangeShapeType="1"/>
          </p:cNvSpPr>
          <p:nvPr/>
        </p:nvSpPr>
        <p:spPr bwMode="auto">
          <a:xfrm flipV="1">
            <a:off x="2109878" y="3224355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4" name="Line 76"/>
          <p:cNvSpPr>
            <a:spLocks noChangeShapeType="1"/>
          </p:cNvSpPr>
          <p:nvPr/>
        </p:nvSpPr>
        <p:spPr bwMode="auto">
          <a:xfrm>
            <a:off x="1051015" y="3349768"/>
            <a:ext cx="715963" cy="31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5" name="Line 77"/>
          <p:cNvSpPr>
            <a:spLocks noChangeShapeType="1"/>
          </p:cNvSpPr>
          <p:nvPr/>
        </p:nvSpPr>
        <p:spPr bwMode="auto">
          <a:xfrm flipH="1">
            <a:off x="1795553" y="3287855"/>
            <a:ext cx="63500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6" name="Line 78"/>
          <p:cNvSpPr>
            <a:spLocks noChangeShapeType="1"/>
          </p:cNvSpPr>
          <p:nvPr/>
        </p:nvSpPr>
        <p:spPr bwMode="auto">
          <a:xfrm flipH="1">
            <a:off x="1730465" y="3287855"/>
            <a:ext cx="65088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9" name="Rectangle 81"/>
          <p:cNvSpPr>
            <a:spLocks noChangeArrowheads="1"/>
          </p:cNvSpPr>
          <p:nvPr/>
        </p:nvSpPr>
        <p:spPr bwMode="auto">
          <a:xfrm>
            <a:off x="2759165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1675</a:t>
            </a:r>
            <a:endParaRPr lang="en-US" sz="1800" dirty="0"/>
          </a:p>
        </p:txBody>
      </p:sp>
      <p:sp>
        <p:nvSpPr>
          <p:cNvPr id="2130" name="Rectangle 82"/>
          <p:cNvSpPr>
            <a:spLocks noChangeArrowheads="1"/>
          </p:cNvSpPr>
          <p:nvPr/>
        </p:nvSpPr>
        <p:spPr bwMode="auto">
          <a:xfrm>
            <a:off x="3664040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1680</a:t>
            </a:r>
            <a:endParaRPr lang="en-US" sz="1800" dirty="0"/>
          </a:p>
        </p:txBody>
      </p:sp>
      <p:sp>
        <p:nvSpPr>
          <p:cNvPr id="2131" name="Rectangle 83"/>
          <p:cNvSpPr>
            <a:spLocks noChangeArrowheads="1"/>
          </p:cNvSpPr>
          <p:nvPr/>
        </p:nvSpPr>
        <p:spPr bwMode="auto">
          <a:xfrm>
            <a:off x="4587965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1685</a:t>
            </a:r>
            <a:endParaRPr lang="en-US" sz="1800" dirty="0"/>
          </a:p>
        </p:txBody>
      </p:sp>
      <p:sp>
        <p:nvSpPr>
          <p:cNvPr id="2132" name="Rectangle 84"/>
          <p:cNvSpPr>
            <a:spLocks noChangeArrowheads="1"/>
          </p:cNvSpPr>
          <p:nvPr/>
        </p:nvSpPr>
        <p:spPr bwMode="auto">
          <a:xfrm>
            <a:off x="5519828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1690</a:t>
            </a:r>
            <a:endParaRPr lang="en-US" sz="1800" dirty="0"/>
          </a:p>
        </p:txBody>
      </p:sp>
      <p:sp>
        <p:nvSpPr>
          <p:cNvPr id="2133" name="Rectangle 85"/>
          <p:cNvSpPr>
            <a:spLocks noChangeArrowheads="1"/>
          </p:cNvSpPr>
          <p:nvPr/>
        </p:nvSpPr>
        <p:spPr bwMode="auto">
          <a:xfrm>
            <a:off x="6443753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1695</a:t>
            </a:r>
            <a:endParaRPr lang="en-US" sz="1800" dirty="0"/>
          </a:p>
        </p:txBody>
      </p:sp>
      <p:sp>
        <p:nvSpPr>
          <p:cNvPr id="2134" name="Rectangle 86"/>
          <p:cNvSpPr>
            <a:spLocks noChangeArrowheads="1"/>
          </p:cNvSpPr>
          <p:nvPr/>
        </p:nvSpPr>
        <p:spPr bwMode="auto">
          <a:xfrm>
            <a:off x="7358153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1700</a:t>
            </a:r>
            <a:endParaRPr lang="en-US" dirty="0"/>
          </a:p>
        </p:txBody>
      </p:sp>
      <p:sp>
        <p:nvSpPr>
          <p:cNvPr id="2135" name="Rectangle 87"/>
          <p:cNvSpPr>
            <a:spLocks noChangeArrowheads="1"/>
          </p:cNvSpPr>
          <p:nvPr/>
        </p:nvSpPr>
        <p:spPr bwMode="auto">
          <a:xfrm>
            <a:off x="7966165" y="3465655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2210</a:t>
            </a:r>
            <a:endParaRPr lang="en-US" dirty="0"/>
          </a:p>
        </p:txBody>
      </p:sp>
      <p:sp>
        <p:nvSpPr>
          <p:cNvPr id="2136" name="Rectangle 88"/>
          <p:cNvSpPr>
            <a:spLocks noChangeArrowheads="1"/>
          </p:cNvSpPr>
          <p:nvPr/>
        </p:nvSpPr>
        <p:spPr bwMode="auto">
          <a:xfrm>
            <a:off x="1374865" y="3473593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1545</a:t>
            </a:r>
            <a:endParaRPr lang="en-US" sz="1800" dirty="0"/>
          </a:p>
        </p:txBody>
      </p:sp>
      <p:sp>
        <p:nvSpPr>
          <p:cNvPr id="2150" name="Line 102"/>
          <p:cNvSpPr>
            <a:spLocks noChangeShapeType="1"/>
          </p:cNvSpPr>
          <p:nvPr/>
        </p:nvSpPr>
        <p:spPr bwMode="auto">
          <a:xfrm flipV="1">
            <a:off x="5007757" y="2761350"/>
            <a:ext cx="0" cy="58524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65" name="Freeform 117"/>
          <p:cNvSpPr>
            <a:spLocks/>
          </p:cNvSpPr>
          <p:nvPr/>
        </p:nvSpPr>
        <p:spPr bwMode="auto">
          <a:xfrm>
            <a:off x="3730886" y="1719332"/>
            <a:ext cx="337590" cy="1616257"/>
          </a:xfrm>
          <a:custGeom>
            <a:avLst/>
            <a:gdLst/>
            <a:ahLst/>
            <a:cxnLst>
              <a:cxn ang="0">
                <a:pos x="0" y="568"/>
              </a:cxn>
              <a:cxn ang="0">
                <a:pos x="0" y="0"/>
              </a:cxn>
              <a:cxn ang="0">
                <a:pos x="69" y="0"/>
              </a:cxn>
            </a:cxnLst>
            <a:rect l="0" t="0" r="r" b="b"/>
            <a:pathLst>
              <a:path w="69" h="568">
                <a:moveTo>
                  <a:pt x="0" y="568"/>
                </a:moveTo>
                <a:lnTo>
                  <a:pt x="0" y="0"/>
                </a:lnTo>
                <a:lnTo>
                  <a:pt x="69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66" name="Freeform 118"/>
          <p:cNvSpPr>
            <a:spLocks/>
          </p:cNvSpPr>
          <p:nvPr/>
        </p:nvSpPr>
        <p:spPr bwMode="auto">
          <a:xfrm>
            <a:off x="3883971" y="2630629"/>
            <a:ext cx="119794" cy="682122"/>
          </a:xfrm>
          <a:custGeom>
            <a:avLst/>
            <a:gdLst/>
            <a:ahLst/>
            <a:cxnLst>
              <a:cxn ang="0">
                <a:pos x="0" y="485"/>
              </a:cxn>
              <a:cxn ang="0">
                <a:pos x="0" y="0"/>
              </a:cxn>
              <a:cxn ang="0">
                <a:pos x="33" y="0"/>
              </a:cxn>
            </a:cxnLst>
            <a:rect l="0" t="0" r="r" b="b"/>
            <a:pathLst>
              <a:path w="33" h="485">
                <a:moveTo>
                  <a:pt x="0" y="485"/>
                </a:moveTo>
                <a:lnTo>
                  <a:pt x="0" y="0"/>
                </a:lnTo>
                <a:lnTo>
                  <a:pt x="33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80" name="Rectangle 132"/>
          <p:cNvSpPr>
            <a:spLocks noChangeArrowheads="1"/>
          </p:cNvSpPr>
          <p:nvPr/>
        </p:nvSpPr>
        <p:spPr bwMode="auto">
          <a:xfrm>
            <a:off x="1808253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1670</a:t>
            </a:r>
            <a:endParaRPr lang="en-US" sz="1800" dirty="0"/>
          </a:p>
        </p:txBody>
      </p:sp>
      <p:sp>
        <p:nvSpPr>
          <p:cNvPr id="2191" name="Rectangle 143"/>
          <p:cNvSpPr>
            <a:spLocks noChangeArrowheads="1"/>
          </p:cNvSpPr>
          <p:nvPr/>
        </p:nvSpPr>
        <p:spPr bwMode="auto">
          <a:xfrm>
            <a:off x="2814401" y="2635066"/>
            <a:ext cx="9771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b="1" dirty="0">
                <a:solidFill>
                  <a:srgbClr val="000000"/>
                </a:solidFill>
              </a:rPr>
              <a:t>Radiosondes</a:t>
            </a:r>
          </a:p>
          <a:p>
            <a:pPr algn="ctr"/>
            <a:r>
              <a:rPr lang="en-US" sz="1000" b="1" dirty="0">
                <a:solidFill>
                  <a:srgbClr val="000000"/>
                </a:solidFill>
              </a:rPr>
              <a:t>1675 to </a:t>
            </a:r>
            <a:endParaRPr lang="en-US" sz="1000" b="1" dirty="0" smtClean="0">
              <a:solidFill>
                <a:srgbClr val="000000"/>
              </a:solidFill>
            </a:endParaRPr>
          </a:p>
          <a:p>
            <a:pPr algn="ctr"/>
            <a:r>
              <a:rPr lang="en-US" sz="1000" b="1" dirty="0" smtClean="0">
                <a:solidFill>
                  <a:srgbClr val="000000"/>
                </a:solidFill>
              </a:rPr>
              <a:t>1679.6 </a:t>
            </a:r>
            <a:r>
              <a:rPr lang="en-US" sz="1000" b="1" dirty="0">
                <a:solidFill>
                  <a:srgbClr val="000000"/>
                </a:solidFill>
              </a:rPr>
              <a:t>MHz</a:t>
            </a:r>
            <a:endParaRPr lang="en-US" sz="1000" b="1" dirty="0"/>
          </a:p>
        </p:txBody>
      </p:sp>
      <p:sp>
        <p:nvSpPr>
          <p:cNvPr id="2287" name="Text Box 239"/>
          <p:cNvSpPr txBox="1">
            <a:spLocks noChangeArrowheads="1"/>
          </p:cNvSpPr>
          <p:nvPr/>
        </p:nvSpPr>
        <p:spPr bwMode="auto">
          <a:xfrm>
            <a:off x="4580541" y="1719332"/>
            <a:ext cx="931666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GRB</a:t>
            </a:r>
          </a:p>
          <a:p>
            <a:pPr algn="ctr"/>
            <a:r>
              <a:rPr lang="en-US" dirty="0" smtClean="0"/>
              <a:t>Dual CP</a:t>
            </a:r>
          </a:p>
          <a:p>
            <a:pPr algn="ctr"/>
            <a:r>
              <a:rPr lang="en-US" b="1" dirty="0" smtClean="0"/>
              <a:t>1686.6 MHz</a:t>
            </a:r>
            <a:endParaRPr lang="en-US" b="1" dirty="0"/>
          </a:p>
          <a:p>
            <a:pPr algn="ctr"/>
            <a:r>
              <a:rPr lang="en-US" dirty="0" smtClean="0"/>
              <a:t>8PSK</a:t>
            </a:r>
            <a:endParaRPr lang="en-US" b="1" dirty="0" smtClean="0"/>
          </a:p>
          <a:p>
            <a:pPr algn="ctr"/>
            <a:r>
              <a:rPr lang="en-US" dirty="0" smtClean="0"/>
              <a:t>BW=9.8 MHz</a:t>
            </a:r>
          </a:p>
          <a:p>
            <a:pPr algn="ctr"/>
            <a:r>
              <a:rPr lang="en-US" dirty="0" smtClean="0"/>
              <a:t>or QPSK</a:t>
            </a:r>
          </a:p>
          <a:p>
            <a:pPr algn="ctr"/>
            <a:r>
              <a:rPr lang="en-US" dirty="0" smtClean="0"/>
              <a:t>BW=10.9 MHz</a:t>
            </a:r>
          </a:p>
        </p:txBody>
      </p:sp>
      <p:sp>
        <p:nvSpPr>
          <p:cNvPr id="2288" name="Text Box 240"/>
          <p:cNvSpPr txBox="1">
            <a:spLocks noChangeArrowheads="1"/>
          </p:cNvSpPr>
          <p:nvPr/>
        </p:nvSpPr>
        <p:spPr bwMode="auto">
          <a:xfrm>
            <a:off x="5310620" y="1311260"/>
            <a:ext cx="973344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Housekeeping</a:t>
            </a:r>
            <a:endParaRPr lang="en-US" b="1" dirty="0"/>
          </a:p>
          <a:p>
            <a:pPr algn="ctr"/>
            <a:r>
              <a:rPr lang="en-US" b="1" dirty="0"/>
              <a:t>Telemetry</a:t>
            </a:r>
          </a:p>
          <a:p>
            <a:pPr algn="ctr"/>
            <a:r>
              <a:rPr lang="en-US" dirty="0" smtClean="0"/>
              <a:t>BPSK/RHC</a:t>
            </a:r>
            <a:endParaRPr lang="en-US" dirty="0"/>
          </a:p>
          <a:p>
            <a:pPr algn="ctr"/>
            <a:r>
              <a:rPr lang="en-US" b="1" dirty="0" smtClean="0"/>
              <a:t>1693.0 MHz</a:t>
            </a:r>
          </a:p>
          <a:p>
            <a:pPr algn="ctr"/>
            <a:r>
              <a:rPr lang="en-US" dirty="0" smtClean="0"/>
              <a:t>BW=80 kHz</a:t>
            </a:r>
            <a:endParaRPr lang="en-US" dirty="0"/>
          </a:p>
        </p:txBody>
      </p:sp>
      <p:sp>
        <p:nvSpPr>
          <p:cNvPr id="2289" name="Text Box 241"/>
          <p:cNvSpPr txBox="1">
            <a:spLocks noChangeArrowheads="1"/>
          </p:cNvSpPr>
          <p:nvPr/>
        </p:nvSpPr>
        <p:spPr bwMode="auto">
          <a:xfrm>
            <a:off x="5991313" y="1997144"/>
            <a:ext cx="99578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HRIT/EMWIN</a:t>
            </a:r>
            <a:endParaRPr lang="en-US" b="1" dirty="0"/>
          </a:p>
          <a:p>
            <a:pPr algn="ctr"/>
            <a:r>
              <a:rPr lang="en-US" dirty="0" smtClean="0"/>
              <a:t>BPSK/Lin Pol</a:t>
            </a:r>
            <a:endParaRPr lang="en-US" dirty="0"/>
          </a:p>
          <a:p>
            <a:pPr algn="ctr"/>
            <a:r>
              <a:rPr lang="en-US" b="1" dirty="0" smtClean="0"/>
              <a:t>1694.1 MHz</a:t>
            </a:r>
          </a:p>
          <a:p>
            <a:pPr algn="ctr"/>
            <a:r>
              <a:rPr lang="en-US" dirty="0" smtClean="0"/>
              <a:t>BW=1.205 MHz</a:t>
            </a:r>
            <a:endParaRPr lang="en-US" dirty="0"/>
          </a:p>
        </p:txBody>
      </p:sp>
      <p:sp>
        <p:nvSpPr>
          <p:cNvPr id="2290" name="Text Box 242"/>
          <p:cNvSpPr txBox="1">
            <a:spLocks noChangeArrowheads="1"/>
          </p:cNvSpPr>
          <p:nvPr/>
        </p:nvSpPr>
        <p:spPr bwMode="auto">
          <a:xfrm>
            <a:off x="3710146" y="1719332"/>
            <a:ext cx="86754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DCPR</a:t>
            </a:r>
            <a:endParaRPr lang="en-US" b="1" dirty="0"/>
          </a:p>
          <a:p>
            <a:pPr algn="ctr"/>
            <a:r>
              <a:rPr lang="en-US" dirty="0" smtClean="0"/>
              <a:t>8PSK/FDM</a:t>
            </a:r>
          </a:p>
          <a:p>
            <a:pPr algn="ctr"/>
            <a:r>
              <a:rPr lang="en-US" dirty="0" smtClean="0"/>
              <a:t>Linear Pol</a:t>
            </a:r>
            <a:endParaRPr lang="en-US" dirty="0"/>
          </a:p>
          <a:p>
            <a:pPr algn="ctr"/>
            <a:r>
              <a:rPr lang="en-US" b="1" dirty="0" smtClean="0"/>
              <a:t>1679.7 to</a:t>
            </a:r>
          </a:p>
          <a:p>
            <a:pPr algn="ctr"/>
            <a:r>
              <a:rPr lang="en-US" b="1" dirty="0" smtClean="0"/>
              <a:t>1680.4 MHz</a:t>
            </a:r>
          </a:p>
          <a:p>
            <a:pPr algn="ctr"/>
            <a:r>
              <a:rPr lang="en-US" dirty="0" smtClean="0"/>
              <a:t>BW=0.7 MHz</a:t>
            </a:r>
            <a:endParaRPr lang="en-US" dirty="0"/>
          </a:p>
        </p:txBody>
      </p:sp>
      <p:sp>
        <p:nvSpPr>
          <p:cNvPr id="2295" name="Line 247"/>
          <p:cNvSpPr>
            <a:spLocks noChangeShapeType="1"/>
          </p:cNvSpPr>
          <p:nvPr/>
        </p:nvSpPr>
        <p:spPr bwMode="auto">
          <a:xfrm flipV="1">
            <a:off x="2859179" y="3146568"/>
            <a:ext cx="85219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302" name="Line 254"/>
          <p:cNvSpPr>
            <a:spLocks noChangeShapeType="1"/>
          </p:cNvSpPr>
          <p:nvPr/>
        </p:nvSpPr>
        <p:spPr bwMode="auto">
          <a:xfrm flipV="1">
            <a:off x="6353265" y="530103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3" name="Line 255"/>
          <p:cNvSpPr>
            <a:spLocks noChangeShapeType="1"/>
          </p:cNvSpPr>
          <p:nvPr/>
        </p:nvSpPr>
        <p:spPr bwMode="auto">
          <a:xfrm flipV="1">
            <a:off x="1882865" y="5302620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6" name="Line 258"/>
          <p:cNvSpPr>
            <a:spLocks noChangeShapeType="1"/>
          </p:cNvSpPr>
          <p:nvPr/>
        </p:nvSpPr>
        <p:spPr bwMode="auto">
          <a:xfrm flipV="1">
            <a:off x="3400515" y="5311827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7" name="Line 259"/>
          <p:cNvSpPr>
            <a:spLocks noChangeShapeType="1"/>
          </p:cNvSpPr>
          <p:nvPr/>
        </p:nvSpPr>
        <p:spPr bwMode="auto">
          <a:xfrm flipV="1">
            <a:off x="3948520" y="532634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8" name="Line 260"/>
          <p:cNvSpPr>
            <a:spLocks noChangeShapeType="1"/>
          </p:cNvSpPr>
          <p:nvPr/>
        </p:nvSpPr>
        <p:spPr bwMode="auto">
          <a:xfrm flipV="1">
            <a:off x="4130765" y="532634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9" name="Line 261"/>
          <p:cNvSpPr>
            <a:spLocks noChangeShapeType="1"/>
          </p:cNvSpPr>
          <p:nvPr/>
        </p:nvSpPr>
        <p:spPr bwMode="auto">
          <a:xfrm flipV="1">
            <a:off x="4507003" y="532634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0" name="Line 262"/>
          <p:cNvSpPr>
            <a:spLocks noChangeShapeType="1"/>
          </p:cNvSpPr>
          <p:nvPr/>
        </p:nvSpPr>
        <p:spPr bwMode="auto">
          <a:xfrm flipV="1">
            <a:off x="4690836" y="5270325"/>
            <a:ext cx="0" cy="2520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3" name="Line 265"/>
          <p:cNvSpPr>
            <a:spLocks noChangeShapeType="1"/>
          </p:cNvSpPr>
          <p:nvPr/>
        </p:nvSpPr>
        <p:spPr bwMode="auto">
          <a:xfrm flipV="1">
            <a:off x="5978615" y="5291507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4" name="Line 266"/>
          <p:cNvSpPr>
            <a:spLocks noChangeShapeType="1"/>
          </p:cNvSpPr>
          <p:nvPr/>
        </p:nvSpPr>
        <p:spPr bwMode="auto">
          <a:xfrm flipV="1">
            <a:off x="7459753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5" name="Line 267"/>
          <p:cNvSpPr>
            <a:spLocks noChangeShapeType="1"/>
          </p:cNvSpPr>
          <p:nvPr/>
        </p:nvSpPr>
        <p:spPr bwMode="auto">
          <a:xfrm flipV="1">
            <a:off x="6719978" y="5272457"/>
            <a:ext cx="1587" cy="219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6" name="Line 268"/>
          <p:cNvSpPr>
            <a:spLocks noChangeShapeType="1"/>
          </p:cNvSpPr>
          <p:nvPr/>
        </p:nvSpPr>
        <p:spPr bwMode="auto">
          <a:xfrm flipV="1">
            <a:off x="7085103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7" name="Line 269"/>
          <p:cNvSpPr>
            <a:spLocks noChangeShapeType="1"/>
          </p:cNvSpPr>
          <p:nvPr/>
        </p:nvSpPr>
        <p:spPr bwMode="auto">
          <a:xfrm flipV="1">
            <a:off x="6161178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8" name="Line 270"/>
          <p:cNvSpPr>
            <a:spLocks noChangeShapeType="1"/>
          </p:cNvSpPr>
          <p:nvPr/>
        </p:nvSpPr>
        <p:spPr bwMode="auto">
          <a:xfrm flipV="1">
            <a:off x="1697128" y="5266107"/>
            <a:ext cx="1587" cy="219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0" name="Line 272"/>
          <p:cNvSpPr>
            <a:spLocks noChangeShapeType="1"/>
          </p:cNvSpPr>
          <p:nvPr/>
        </p:nvSpPr>
        <p:spPr bwMode="auto">
          <a:xfrm flipV="1">
            <a:off x="3021691" y="5311827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1" name="Line 273"/>
          <p:cNvSpPr>
            <a:spLocks noChangeShapeType="1"/>
          </p:cNvSpPr>
          <p:nvPr/>
        </p:nvSpPr>
        <p:spPr bwMode="auto">
          <a:xfrm flipV="1">
            <a:off x="3208428" y="5311827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2" name="Line 274"/>
          <p:cNvSpPr>
            <a:spLocks noChangeShapeType="1"/>
          </p:cNvSpPr>
          <p:nvPr/>
        </p:nvSpPr>
        <p:spPr bwMode="auto">
          <a:xfrm flipV="1">
            <a:off x="3583078" y="5311827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4" name="Line 276"/>
          <p:cNvSpPr>
            <a:spLocks noChangeShapeType="1"/>
          </p:cNvSpPr>
          <p:nvPr/>
        </p:nvSpPr>
        <p:spPr bwMode="auto">
          <a:xfrm flipV="1">
            <a:off x="4322853" y="532634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5" name="Line 277"/>
          <p:cNvSpPr>
            <a:spLocks noChangeShapeType="1"/>
          </p:cNvSpPr>
          <p:nvPr/>
        </p:nvSpPr>
        <p:spPr bwMode="auto">
          <a:xfrm flipV="1">
            <a:off x="4871901" y="532634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6" name="Line 278"/>
          <p:cNvSpPr>
            <a:spLocks noChangeShapeType="1"/>
          </p:cNvSpPr>
          <p:nvPr/>
        </p:nvSpPr>
        <p:spPr bwMode="auto">
          <a:xfrm flipV="1">
            <a:off x="5054690" y="5335867"/>
            <a:ext cx="1588" cy="173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8" name="Line 280"/>
          <p:cNvSpPr>
            <a:spLocks noChangeShapeType="1"/>
          </p:cNvSpPr>
          <p:nvPr/>
        </p:nvSpPr>
        <p:spPr bwMode="auto">
          <a:xfrm flipV="1">
            <a:off x="5796053" y="5264520"/>
            <a:ext cx="1587" cy="2365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9" name="Line 281"/>
          <p:cNvSpPr>
            <a:spLocks noChangeShapeType="1"/>
          </p:cNvSpPr>
          <p:nvPr/>
        </p:nvSpPr>
        <p:spPr bwMode="auto">
          <a:xfrm flipV="1">
            <a:off x="7267665" y="530103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0" name="Line 282"/>
          <p:cNvSpPr>
            <a:spLocks noChangeShapeType="1"/>
          </p:cNvSpPr>
          <p:nvPr/>
        </p:nvSpPr>
        <p:spPr bwMode="auto">
          <a:xfrm flipV="1">
            <a:off x="6535828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1" name="Line 283"/>
          <p:cNvSpPr>
            <a:spLocks noChangeShapeType="1"/>
          </p:cNvSpPr>
          <p:nvPr/>
        </p:nvSpPr>
        <p:spPr bwMode="auto">
          <a:xfrm flipV="1">
            <a:off x="6902540" y="530103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2" name="Line 284"/>
          <p:cNvSpPr>
            <a:spLocks noChangeShapeType="1"/>
          </p:cNvSpPr>
          <p:nvPr/>
        </p:nvSpPr>
        <p:spPr bwMode="auto">
          <a:xfrm flipV="1">
            <a:off x="8383678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3" name="Line 285"/>
          <p:cNvSpPr>
            <a:spLocks noChangeShapeType="1"/>
          </p:cNvSpPr>
          <p:nvPr/>
        </p:nvSpPr>
        <p:spPr bwMode="auto">
          <a:xfrm flipV="1">
            <a:off x="7642315" y="5264520"/>
            <a:ext cx="1588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4" name="Line 286"/>
          <p:cNvSpPr>
            <a:spLocks noChangeShapeType="1"/>
          </p:cNvSpPr>
          <p:nvPr/>
        </p:nvSpPr>
        <p:spPr bwMode="auto">
          <a:xfrm flipV="1">
            <a:off x="8191590" y="530103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5" name="Line 287"/>
          <p:cNvSpPr>
            <a:spLocks noChangeShapeType="1"/>
          </p:cNvSpPr>
          <p:nvPr/>
        </p:nvSpPr>
        <p:spPr bwMode="auto">
          <a:xfrm flipV="1">
            <a:off x="7826465" y="530103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6" name="Line 288"/>
          <p:cNvSpPr>
            <a:spLocks noChangeShapeType="1"/>
          </p:cNvSpPr>
          <p:nvPr/>
        </p:nvSpPr>
        <p:spPr bwMode="auto">
          <a:xfrm flipV="1">
            <a:off x="8009028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7" name="Line 289"/>
          <p:cNvSpPr>
            <a:spLocks noChangeShapeType="1"/>
          </p:cNvSpPr>
          <p:nvPr/>
        </p:nvSpPr>
        <p:spPr bwMode="auto">
          <a:xfrm flipV="1">
            <a:off x="8566240" y="5264520"/>
            <a:ext cx="1588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8" name="Line 290"/>
          <p:cNvSpPr>
            <a:spLocks noChangeShapeType="1"/>
          </p:cNvSpPr>
          <p:nvPr/>
        </p:nvSpPr>
        <p:spPr bwMode="auto">
          <a:xfrm flipV="1">
            <a:off x="1141503" y="5302620"/>
            <a:ext cx="1587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9" name="Line 291"/>
          <p:cNvSpPr>
            <a:spLocks noChangeShapeType="1"/>
          </p:cNvSpPr>
          <p:nvPr/>
        </p:nvSpPr>
        <p:spPr bwMode="auto">
          <a:xfrm flipV="1">
            <a:off x="1511390" y="5302620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0" name="Line 292"/>
          <p:cNvSpPr>
            <a:spLocks noChangeShapeType="1"/>
          </p:cNvSpPr>
          <p:nvPr/>
        </p:nvSpPr>
        <p:spPr bwMode="auto">
          <a:xfrm flipV="1">
            <a:off x="1327240" y="5302620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1" name="Line 293"/>
          <p:cNvSpPr>
            <a:spLocks noChangeShapeType="1"/>
          </p:cNvSpPr>
          <p:nvPr/>
        </p:nvSpPr>
        <p:spPr bwMode="auto">
          <a:xfrm flipV="1">
            <a:off x="771615" y="5264520"/>
            <a:ext cx="1588" cy="2206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2" name="Line 294"/>
          <p:cNvSpPr>
            <a:spLocks noChangeShapeType="1"/>
          </p:cNvSpPr>
          <p:nvPr/>
        </p:nvSpPr>
        <p:spPr bwMode="auto">
          <a:xfrm flipV="1">
            <a:off x="947711" y="5316907"/>
            <a:ext cx="1588" cy="164669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8" name="Rectangle 300"/>
          <p:cNvSpPr>
            <a:spLocks noChangeArrowheads="1"/>
          </p:cNvSpPr>
          <p:nvPr/>
        </p:nvSpPr>
        <p:spPr bwMode="auto">
          <a:xfrm>
            <a:off x="1614578" y="555979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405</a:t>
            </a:r>
            <a:endParaRPr lang="en-US" sz="1800" dirty="0"/>
          </a:p>
        </p:txBody>
      </p:sp>
      <p:sp>
        <p:nvSpPr>
          <p:cNvPr id="2350" name="Rectangle 302"/>
          <p:cNvSpPr>
            <a:spLocks noChangeArrowheads="1"/>
          </p:cNvSpPr>
          <p:nvPr/>
        </p:nvSpPr>
        <p:spPr bwMode="auto">
          <a:xfrm>
            <a:off x="3652838" y="5535483"/>
            <a:ext cx="25648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2030</a:t>
            </a:r>
            <a:endParaRPr lang="en-US" sz="1800" dirty="0"/>
          </a:p>
        </p:txBody>
      </p:sp>
      <p:sp>
        <p:nvSpPr>
          <p:cNvPr id="2351" name="Rectangle 303"/>
          <p:cNvSpPr>
            <a:spLocks noChangeArrowheads="1"/>
          </p:cNvSpPr>
          <p:nvPr/>
        </p:nvSpPr>
        <p:spPr bwMode="auto">
          <a:xfrm>
            <a:off x="4561476" y="5532581"/>
            <a:ext cx="25648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2035</a:t>
            </a:r>
            <a:endParaRPr lang="en-US" sz="1800" dirty="0"/>
          </a:p>
        </p:txBody>
      </p:sp>
      <p:sp>
        <p:nvSpPr>
          <p:cNvPr id="2356" name="Rectangle 308"/>
          <p:cNvSpPr>
            <a:spLocks noChangeArrowheads="1"/>
          </p:cNvSpPr>
          <p:nvPr/>
        </p:nvSpPr>
        <p:spPr bwMode="auto">
          <a:xfrm>
            <a:off x="676365" y="554074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400</a:t>
            </a:r>
            <a:endParaRPr lang="en-US" sz="1800" dirty="0"/>
          </a:p>
        </p:txBody>
      </p:sp>
      <p:sp>
        <p:nvSpPr>
          <p:cNvPr id="2374" name="Line 326"/>
          <p:cNvSpPr>
            <a:spLocks noChangeShapeType="1"/>
          </p:cNvSpPr>
          <p:nvPr/>
        </p:nvSpPr>
        <p:spPr bwMode="auto">
          <a:xfrm flipV="1">
            <a:off x="4353015" y="3214830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5" name="Line 327"/>
          <p:cNvSpPr>
            <a:spLocks noChangeShapeType="1"/>
          </p:cNvSpPr>
          <p:nvPr/>
        </p:nvSpPr>
        <p:spPr bwMode="auto">
          <a:xfrm flipV="1">
            <a:off x="7001955" y="4866056"/>
            <a:ext cx="0" cy="56017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1" name="Rectangle 333"/>
          <p:cNvSpPr>
            <a:spLocks noChangeArrowheads="1"/>
          </p:cNvSpPr>
          <p:nvPr/>
        </p:nvSpPr>
        <p:spPr bwMode="auto">
          <a:xfrm>
            <a:off x="3743188" y="2887344"/>
            <a:ext cx="140493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82" name="Rectangle 334"/>
          <p:cNvSpPr>
            <a:spLocks noChangeArrowheads="1"/>
          </p:cNvSpPr>
          <p:nvPr/>
        </p:nvSpPr>
        <p:spPr bwMode="auto">
          <a:xfrm>
            <a:off x="6304195" y="2877487"/>
            <a:ext cx="183559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88" name="Rectangle 340"/>
          <p:cNvSpPr>
            <a:spLocks noChangeArrowheads="1"/>
          </p:cNvSpPr>
          <p:nvPr/>
        </p:nvSpPr>
        <p:spPr bwMode="auto">
          <a:xfrm>
            <a:off x="3124999" y="4953607"/>
            <a:ext cx="205445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93" name="Rectangle 345"/>
          <p:cNvSpPr>
            <a:spLocks noChangeArrowheads="1"/>
          </p:cNvSpPr>
          <p:nvPr/>
        </p:nvSpPr>
        <p:spPr bwMode="auto">
          <a:xfrm>
            <a:off x="4516032" y="4953516"/>
            <a:ext cx="42862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94" name="Line 346"/>
          <p:cNvSpPr>
            <a:spLocks noChangeShapeType="1"/>
          </p:cNvSpPr>
          <p:nvPr/>
        </p:nvSpPr>
        <p:spPr bwMode="auto">
          <a:xfrm>
            <a:off x="2678203" y="5421682"/>
            <a:ext cx="2912718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5" name="Line 347"/>
          <p:cNvSpPr>
            <a:spLocks noChangeShapeType="1"/>
          </p:cNvSpPr>
          <p:nvPr/>
        </p:nvSpPr>
        <p:spPr bwMode="auto">
          <a:xfrm>
            <a:off x="549365" y="5424857"/>
            <a:ext cx="2052638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6" name="Line 348"/>
          <p:cNvSpPr>
            <a:spLocks noChangeShapeType="1"/>
          </p:cNvSpPr>
          <p:nvPr/>
        </p:nvSpPr>
        <p:spPr bwMode="auto">
          <a:xfrm flipH="1">
            <a:off x="2638515" y="5345482"/>
            <a:ext cx="63500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7" name="Line 349"/>
          <p:cNvSpPr>
            <a:spLocks noChangeShapeType="1"/>
          </p:cNvSpPr>
          <p:nvPr/>
        </p:nvSpPr>
        <p:spPr bwMode="auto">
          <a:xfrm flipH="1">
            <a:off x="2573428" y="5345482"/>
            <a:ext cx="65087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8" name="Line 350"/>
          <p:cNvSpPr>
            <a:spLocks noChangeShapeType="1"/>
          </p:cNvSpPr>
          <p:nvPr/>
        </p:nvSpPr>
        <p:spPr bwMode="auto">
          <a:xfrm flipH="1">
            <a:off x="5590921" y="5353419"/>
            <a:ext cx="63500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9" name="Line 351"/>
          <p:cNvSpPr>
            <a:spLocks noChangeShapeType="1"/>
          </p:cNvSpPr>
          <p:nvPr/>
        </p:nvSpPr>
        <p:spPr bwMode="auto">
          <a:xfrm flipH="1">
            <a:off x="5552798" y="5355455"/>
            <a:ext cx="65087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1" name="Freeform 353"/>
          <p:cNvSpPr>
            <a:spLocks/>
          </p:cNvSpPr>
          <p:nvPr/>
        </p:nvSpPr>
        <p:spPr bwMode="auto">
          <a:xfrm flipH="1">
            <a:off x="4537463" y="4190483"/>
            <a:ext cx="470294" cy="1233235"/>
          </a:xfrm>
          <a:custGeom>
            <a:avLst/>
            <a:gdLst>
              <a:gd name="connsiteX0" fmla="*/ 10241 w 10241"/>
              <a:gd name="connsiteY0" fmla="*/ 14987 h 14987"/>
              <a:gd name="connsiteX1" fmla="*/ 10241 w 10241"/>
              <a:gd name="connsiteY1" fmla="*/ 4987 h 14987"/>
              <a:gd name="connsiteX2" fmla="*/ 0 w 10241"/>
              <a:gd name="connsiteY2" fmla="*/ 0 h 1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41" h="14987">
                <a:moveTo>
                  <a:pt x="10241" y="14987"/>
                </a:moveTo>
                <a:lnTo>
                  <a:pt x="10241" y="4987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2" name="Rectangle 354"/>
          <p:cNvSpPr>
            <a:spLocks noChangeArrowheads="1"/>
          </p:cNvSpPr>
          <p:nvPr/>
        </p:nvSpPr>
        <p:spPr bwMode="auto">
          <a:xfrm>
            <a:off x="4752271" y="4951087"/>
            <a:ext cx="253961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03" name="Text Box 355"/>
          <p:cNvSpPr txBox="1">
            <a:spLocks noChangeArrowheads="1"/>
          </p:cNvSpPr>
          <p:nvPr/>
        </p:nvSpPr>
        <p:spPr bwMode="auto">
          <a:xfrm>
            <a:off x="4922700" y="3860121"/>
            <a:ext cx="86113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Command</a:t>
            </a:r>
          </a:p>
          <a:p>
            <a:pPr algn="ctr"/>
            <a:r>
              <a:rPr lang="en-US" dirty="0" smtClean="0"/>
              <a:t>BPSK/RHC</a:t>
            </a:r>
            <a:endParaRPr lang="en-US" dirty="0"/>
          </a:p>
          <a:p>
            <a:pPr algn="ctr"/>
            <a:r>
              <a:rPr lang="en-US" b="1" dirty="0"/>
              <a:t>2034.2 </a:t>
            </a:r>
            <a:r>
              <a:rPr lang="en-US" b="1" dirty="0" smtClean="0"/>
              <a:t>MHz</a:t>
            </a:r>
          </a:p>
          <a:p>
            <a:pPr algn="ctr"/>
            <a:r>
              <a:rPr lang="en-US" dirty="0" smtClean="0"/>
              <a:t>BW=128 kHz</a:t>
            </a:r>
            <a:endParaRPr lang="en-US" dirty="0"/>
          </a:p>
        </p:txBody>
      </p:sp>
      <p:sp>
        <p:nvSpPr>
          <p:cNvPr id="2404" name="Freeform 356"/>
          <p:cNvSpPr>
            <a:spLocks/>
          </p:cNvSpPr>
          <p:nvPr/>
        </p:nvSpPr>
        <p:spPr bwMode="auto">
          <a:xfrm flipH="1">
            <a:off x="4871938" y="4894985"/>
            <a:ext cx="219265" cy="505460"/>
          </a:xfrm>
          <a:custGeom>
            <a:avLst/>
            <a:gdLst/>
            <a:ahLst/>
            <a:cxnLst>
              <a:cxn ang="0">
                <a:pos x="161" y="874"/>
              </a:cxn>
              <a:cxn ang="0">
                <a:pos x="161" y="0"/>
              </a:cxn>
              <a:cxn ang="0">
                <a:pos x="0" y="0"/>
              </a:cxn>
            </a:cxnLst>
            <a:rect l="0" t="0" r="r" b="b"/>
            <a:pathLst>
              <a:path w="161" h="874">
                <a:moveTo>
                  <a:pt x="161" y="874"/>
                </a:moveTo>
                <a:lnTo>
                  <a:pt x="161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6" name="Text Box 358"/>
          <p:cNvSpPr txBox="1">
            <a:spLocks noChangeArrowheads="1"/>
          </p:cNvSpPr>
          <p:nvPr/>
        </p:nvSpPr>
        <p:spPr bwMode="auto">
          <a:xfrm>
            <a:off x="3731168" y="3793584"/>
            <a:ext cx="93487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DCPC</a:t>
            </a:r>
          </a:p>
          <a:p>
            <a:pPr algn="ctr"/>
            <a:r>
              <a:rPr lang="en-US" dirty="0" smtClean="0"/>
              <a:t>QPSK/DSSS</a:t>
            </a:r>
          </a:p>
          <a:p>
            <a:pPr algn="ctr"/>
            <a:r>
              <a:rPr lang="en-US" dirty="0" smtClean="0"/>
              <a:t>RHC Pol</a:t>
            </a:r>
            <a:endParaRPr lang="en-US" dirty="0"/>
          </a:p>
          <a:p>
            <a:pPr algn="ctr"/>
            <a:r>
              <a:rPr lang="en-US" b="1" dirty="0"/>
              <a:t>2032.775 MHz</a:t>
            </a:r>
          </a:p>
          <a:p>
            <a:pPr algn="ctr"/>
            <a:r>
              <a:rPr lang="en-US" b="1" dirty="0"/>
              <a:t>2032.825 </a:t>
            </a:r>
            <a:r>
              <a:rPr lang="en-US" b="1" dirty="0" smtClean="0"/>
              <a:t>MHz</a:t>
            </a:r>
          </a:p>
          <a:p>
            <a:pPr algn="ctr"/>
            <a:r>
              <a:rPr lang="en-US" dirty="0" smtClean="0">
                <a:cs typeface="Arial" charset="0"/>
              </a:rPr>
              <a:t>BW=95 kHz</a:t>
            </a:r>
            <a:endParaRPr lang="en-US" dirty="0">
              <a:cs typeface="Arial" charset="0"/>
            </a:endParaRPr>
          </a:p>
        </p:txBody>
      </p:sp>
      <p:sp>
        <p:nvSpPr>
          <p:cNvPr id="2407" name="Rectangle 359"/>
          <p:cNvSpPr>
            <a:spLocks noChangeArrowheads="1"/>
          </p:cNvSpPr>
          <p:nvPr/>
        </p:nvSpPr>
        <p:spPr bwMode="auto">
          <a:xfrm>
            <a:off x="1094049" y="4957357"/>
            <a:ext cx="94672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08" name="Text Box 360"/>
          <p:cNvSpPr txBox="1">
            <a:spLocks noChangeArrowheads="1"/>
          </p:cNvSpPr>
          <p:nvPr/>
        </p:nvSpPr>
        <p:spPr bwMode="auto">
          <a:xfrm>
            <a:off x="250719" y="4022512"/>
            <a:ext cx="9095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DCPR</a:t>
            </a:r>
          </a:p>
          <a:p>
            <a:pPr algn="ctr"/>
            <a:r>
              <a:rPr lang="en-US" dirty="0" smtClean="0"/>
              <a:t>8PSK/FDM</a:t>
            </a:r>
            <a:r>
              <a:rPr lang="en-US" baseline="30000" dirty="0" smtClean="0"/>
              <a:t>(</a:t>
            </a:r>
            <a:r>
              <a:rPr lang="en-US" baseline="30000" dirty="0" smtClean="0">
                <a:latin typeface="Arial"/>
                <a:cs typeface="Arial"/>
              </a:rPr>
              <a:t>†)</a:t>
            </a:r>
            <a:endParaRPr lang="en-US" baseline="30000" dirty="0"/>
          </a:p>
          <a:p>
            <a:pPr algn="ctr"/>
            <a:r>
              <a:rPr lang="en-US" dirty="0" smtClean="0"/>
              <a:t>RHC Pol</a:t>
            </a:r>
          </a:p>
          <a:p>
            <a:pPr algn="ctr"/>
            <a:r>
              <a:rPr lang="en-US" b="1" dirty="0" smtClean="0"/>
              <a:t>401.7 MHz to</a:t>
            </a:r>
            <a:endParaRPr lang="en-US" b="1" dirty="0"/>
          </a:p>
          <a:p>
            <a:pPr algn="ctr"/>
            <a:r>
              <a:rPr lang="en-US" b="1" dirty="0" smtClean="0"/>
              <a:t>402.4 MHz</a:t>
            </a:r>
          </a:p>
          <a:p>
            <a:pPr algn="ctr"/>
            <a:r>
              <a:rPr lang="en-US" dirty="0" smtClean="0"/>
              <a:t>BW=0.7 MHz</a:t>
            </a:r>
            <a:endParaRPr lang="en-US" dirty="0"/>
          </a:p>
        </p:txBody>
      </p:sp>
      <p:sp>
        <p:nvSpPr>
          <p:cNvPr id="2409" name="Freeform 361"/>
          <p:cNvSpPr>
            <a:spLocks/>
          </p:cNvSpPr>
          <p:nvPr/>
        </p:nvSpPr>
        <p:spPr bwMode="auto">
          <a:xfrm>
            <a:off x="802864" y="4050083"/>
            <a:ext cx="385858" cy="1374566"/>
          </a:xfrm>
          <a:custGeom>
            <a:avLst/>
            <a:gdLst/>
            <a:ahLst/>
            <a:cxnLst>
              <a:cxn ang="0">
                <a:pos x="72" y="459"/>
              </a:cxn>
              <a:cxn ang="0">
                <a:pos x="72" y="0"/>
              </a:cxn>
              <a:cxn ang="0">
                <a:pos x="0" y="0"/>
              </a:cxn>
            </a:cxnLst>
            <a:rect l="0" t="0" r="r" b="b"/>
            <a:pathLst>
              <a:path w="72" h="459">
                <a:moveTo>
                  <a:pt x="72" y="459"/>
                </a:moveTo>
                <a:lnTo>
                  <a:pt x="72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1" name="Rectangle 363"/>
          <p:cNvSpPr>
            <a:spLocks noChangeArrowheads="1"/>
          </p:cNvSpPr>
          <p:nvPr/>
        </p:nvSpPr>
        <p:spPr bwMode="auto">
          <a:xfrm>
            <a:off x="5684928" y="5550270"/>
            <a:ext cx="265112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7210</a:t>
            </a:r>
            <a:endParaRPr lang="en-US" sz="1800" dirty="0"/>
          </a:p>
        </p:txBody>
      </p:sp>
      <p:sp>
        <p:nvSpPr>
          <p:cNvPr id="2412" name="Rectangle 364"/>
          <p:cNvSpPr>
            <a:spLocks noChangeArrowheads="1"/>
          </p:cNvSpPr>
          <p:nvPr/>
        </p:nvSpPr>
        <p:spPr bwMode="auto">
          <a:xfrm>
            <a:off x="6599328" y="5550270"/>
            <a:ext cx="258762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7215</a:t>
            </a:r>
            <a:endParaRPr lang="en-US" sz="1800" dirty="0"/>
          </a:p>
        </p:txBody>
      </p:sp>
      <p:sp>
        <p:nvSpPr>
          <p:cNvPr id="2413" name="Rectangle 365"/>
          <p:cNvSpPr>
            <a:spLocks noChangeArrowheads="1"/>
          </p:cNvSpPr>
          <p:nvPr/>
        </p:nvSpPr>
        <p:spPr bwMode="auto">
          <a:xfrm>
            <a:off x="7523253" y="5550270"/>
            <a:ext cx="261937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7220</a:t>
            </a:r>
            <a:endParaRPr lang="en-US" sz="1800" dirty="0"/>
          </a:p>
        </p:txBody>
      </p:sp>
      <p:sp>
        <p:nvSpPr>
          <p:cNvPr id="2414" name="Rectangle 366"/>
          <p:cNvSpPr>
            <a:spLocks noChangeArrowheads="1"/>
          </p:cNvSpPr>
          <p:nvPr/>
        </p:nvSpPr>
        <p:spPr bwMode="auto">
          <a:xfrm>
            <a:off x="8428128" y="5543920"/>
            <a:ext cx="261937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7225</a:t>
            </a:r>
            <a:endParaRPr lang="en-US" sz="1800" dirty="0"/>
          </a:p>
        </p:txBody>
      </p:sp>
      <p:sp>
        <p:nvSpPr>
          <p:cNvPr id="2422" name="Text Box 374"/>
          <p:cNvSpPr txBox="1">
            <a:spLocks noChangeArrowheads="1"/>
          </p:cNvSpPr>
          <p:nvPr/>
        </p:nvSpPr>
        <p:spPr bwMode="auto">
          <a:xfrm>
            <a:off x="357660" y="1119168"/>
            <a:ext cx="3291286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/>
              <a:t>DOWNLINKS </a:t>
            </a:r>
          </a:p>
          <a:p>
            <a:r>
              <a:rPr lang="en-US" sz="1000" b="1" dirty="0">
                <a:solidFill>
                  <a:srgbClr val="FF0000"/>
                </a:solidFill>
              </a:rPr>
              <a:t>(RAW DATA DOWNLINK </a:t>
            </a:r>
            <a:r>
              <a:rPr lang="en-US" sz="1000" b="1" dirty="0" smtClean="0">
                <a:solidFill>
                  <a:srgbClr val="FF0000"/>
                </a:solidFill>
              </a:rPr>
              <a:t>NOT </a:t>
            </a:r>
            <a:r>
              <a:rPr lang="en-US" sz="1000" b="1" dirty="0">
                <a:solidFill>
                  <a:srgbClr val="FF0000"/>
                </a:solidFill>
              </a:rPr>
              <a:t>SHOWN</a:t>
            </a:r>
            <a:r>
              <a:rPr lang="en-US" sz="10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/>
              <a:t>(OQPSK, Linear Pol (N-S or E-W), 8220 MHz, BW=120 MHz)</a:t>
            </a:r>
            <a:endParaRPr lang="en-US" dirty="0"/>
          </a:p>
        </p:txBody>
      </p:sp>
      <p:sp>
        <p:nvSpPr>
          <p:cNvPr id="2423" name="Text Box 375"/>
          <p:cNvSpPr txBox="1">
            <a:spLocks noChangeArrowheads="1"/>
          </p:cNvSpPr>
          <p:nvPr/>
        </p:nvSpPr>
        <p:spPr bwMode="auto">
          <a:xfrm>
            <a:off x="579528" y="3745282"/>
            <a:ext cx="965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/>
              <a:t>UPLINKS</a:t>
            </a:r>
          </a:p>
        </p:txBody>
      </p:sp>
      <p:sp>
        <p:nvSpPr>
          <p:cNvPr id="2424" name="Line 376"/>
          <p:cNvSpPr>
            <a:spLocks noChangeShapeType="1"/>
          </p:cNvSpPr>
          <p:nvPr/>
        </p:nvSpPr>
        <p:spPr bwMode="auto">
          <a:xfrm flipV="1">
            <a:off x="2067015" y="5302620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6" name="Line 378"/>
          <p:cNvSpPr>
            <a:spLocks noChangeShapeType="1"/>
          </p:cNvSpPr>
          <p:nvPr/>
        </p:nvSpPr>
        <p:spPr bwMode="auto">
          <a:xfrm flipV="1">
            <a:off x="2252753" y="5302620"/>
            <a:ext cx="1587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8" name="Line 380"/>
          <p:cNvSpPr>
            <a:spLocks noChangeShapeType="1"/>
          </p:cNvSpPr>
          <p:nvPr/>
        </p:nvSpPr>
        <p:spPr bwMode="auto">
          <a:xfrm flipV="1">
            <a:off x="2438490" y="5302620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9" name="Rectangle 381"/>
          <p:cNvSpPr>
            <a:spLocks noChangeArrowheads="1"/>
          </p:cNvSpPr>
          <p:nvPr/>
        </p:nvSpPr>
        <p:spPr bwMode="auto">
          <a:xfrm>
            <a:off x="1884453" y="4954957"/>
            <a:ext cx="42862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30" name="Text Box 382"/>
          <p:cNvSpPr txBox="1">
            <a:spLocks noChangeArrowheads="1"/>
          </p:cNvSpPr>
          <p:nvPr/>
        </p:nvSpPr>
        <p:spPr bwMode="auto">
          <a:xfrm>
            <a:off x="1952534" y="4299129"/>
            <a:ext cx="806631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SAR</a:t>
            </a:r>
          </a:p>
          <a:p>
            <a:pPr algn="ctr"/>
            <a:r>
              <a:rPr lang="en-US" dirty="0" smtClean="0"/>
              <a:t>Bi-</a:t>
            </a:r>
            <a:r>
              <a:rPr lang="el-GR" dirty="0" smtClean="0">
                <a:cs typeface="Arial" charset="0"/>
              </a:rPr>
              <a:t>Φ</a:t>
            </a:r>
            <a:r>
              <a:rPr lang="en-US" dirty="0" smtClean="0">
                <a:cs typeface="Arial" charset="0"/>
              </a:rPr>
              <a:t>/FDM</a:t>
            </a:r>
            <a:r>
              <a:rPr lang="en-US" baseline="30000" dirty="0" smtClean="0">
                <a:cs typeface="Arial" charset="0"/>
              </a:rPr>
              <a:t>(</a:t>
            </a:r>
            <a:r>
              <a:rPr lang="en-US" baseline="30000" dirty="0" smtClean="0">
                <a:latin typeface="Arial"/>
                <a:cs typeface="Arial"/>
              </a:rPr>
              <a:t>†</a:t>
            </a:r>
            <a:r>
              <a:rPr lang="en-US" baseline="30000" dirty="0" smtClean="0">
                <a:cs typeface="Arial" charset="0"/>
              </a:rPr>
              <a:t>)</a:t>
            </a:r>
            <a:endParaRPr lang="el-GR" baseline="30000" dirty="0">
              <a:cs typeface="Arial" charset="0"/>
            </a:endParaRPr>
          </a:p>
          <a:p>
            <a:pPr algn="ctr"/>
            <a:r>
              <a:rPr lang="en-US" dirty="0" smtClean="0"/>
              <a:t>Linear/RHC</a:t>
            </a:r>
          </a:p>
          <a:p>
            <a:pPr algn="ctr"/>
            <a:r>
              <a:rPr lang="en-US" b="1" dirty="0" smtClean="0"/>
              <a:t>406.05 MHz</a:t>
            </a:r>
          </a:p>
          <a:p>
            <a:pPr algn="ctr"/>
            <a:r>
              <a:rPr lang="en-US" dirty="0" smtClean="0"/>
              <a:t>BW=90 kHz</a:t>
            </a:r>
            <a:endParaRPr lang="en-US" dirty="0"/>
          </a:p>
        </p:txBody>
      </p:sp>
      <p:sp>
        <p:nvSpPr>
          <p:cNvPr id="2433" name="Rectangle 385"/>
          <p:cNvSpPr>
            <a:spLocks noChangeArrowheads="1"/>
          </p:cNvSpPr>
          <p:nvPr/>
        </p:nvSpPr>
        <p:spPr bwMode="auto">
          <a:xfrm>
            <a:off x="1411207" y="2881455"/>
            <a:ext cx="42863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34" name="Line 386"/>
          <p:cNvSpPr>
            <a:spLocks noChangeShapeType="1"/>
          </p:cNvSpPr>
          <p:nvPr/>
        </p:nvSpPr>
        <p:spPr bwMode="auto">
          <a:xfrm flipV="1">
            <a:off x="1428840" y="2719886"/>
            <a:ext cx="0" cy="626706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5" name="Text Box 387"/>
          <p:cNvSpPr txBox="1">
            <a:spLocks noChangeArrowheads="1"/>
          </p:cNvSpPr>
          <p:nvPr/>
        </p:nvSpPr>
        <p:spPr bwMode="auto">
          <a:xfrm>
            <a:off x="1001660" y="2135330"/>
            <a:ext cx="9813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SAR</a:t>
            </a:r>
          </a:p>
          <a:p>
            <a:pPr algn="ctr"/>
            <a:r>
              <a:rPr lang="en-US" dirty="0" smtClean="0">
                <a:cs typeface="Arial" charset="0"/>
              </a:rPr>
              <a:t>Bi-</a:t>
            </a:r>
            <a:r>
              <a:rPr lang="el-GR" dirty="0" smtClean="0">
                <a:latin typeface="Arial"/>
                <a:cs typeface="Arial"/>
              </a:rPr>
              <a:t>Φ</a:t>
            </a:r>
            <a:r>
              <a:rPr lang="en-US" dirty="0" smtClean="0">
                <a:latin typeface="Arial"/>
                <a:cs typeface="Arial"/>
              </a:rPr>
              <a:t>/</a:t>
            </a:r>
            <a:r>
              <a:rPr lang="en-US" dirty="0" smtClean="0">
                <a:cs typeface="Arial" charset="0"/>
              </a:rPr>
              <a:t>FDM/RHC</a:t>
            </a:r>
            <a:endParaRPr lang="el-GR" dirty="0">
              <a:cs typeface="Arial" charset="0"/>
            </a:endParaRPr>
          </a:p>
          <a:p>
            <a:pPr algn="ctr"/>
            <a:r>
              <a:rPr lang="en-US" b="1" dirty="0" smtClean="0"/>
              <a:t>1544.550 MHz</a:t>
            </a:r>
          </a:p>
          <a:p>
            <a:pPr algn="ctr"/>
            <a:r>
              <a:rPr lang="en-US" dirty="0" smtClean="0"/>
              <a:t>BW=90 kHz</a:t>
            </a:r>
            <a:endParaRPr lang="en-US" dirty="0"/>
          </a:p>
        </p:txBody>
      </p:sp>
      <p:sp>
        <p:nvSpPr>
          <p:cNvPr id="2436" name="Line 388"/>
          <p:cNvSpPr>
            <a:spLocks noChangeShapeType="1"/>
          </p:cNvSpPr>
          <p:nvPr/>
        </p:nvSpPr>
        <p:spPr bwMode="auto">
          <a:xfrm>
            <a:off x="7739153" y="3349768"/>
            <a:ext cx="852487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37" name="Line 389"/>
          <p:cNvSpPr>
            <a:spLocks noChangeShapeType="1"/>
          </p:cNvSpPr>
          <p:nvPr/>
        </p:nvSpPr>
        <p:spPr bwMode="auto">
          <a:xfrm flipH="1">
            <a:off x="7701053" y="3287855"/>
            <a:ext cx="63500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8" name="Line 390"/>
          <p:cNvSpPr>
            <a:spLocks noChangeShapeType="1"/>
          </p:cNvSpPr>
          <p:nvPr/>
        </p:nvSpPr>
        <p:spPr bwMode="auto">
          <a:xfrm flipH="1">
            <a:off x="7635965" y="3287855"/>
            <a:ext cx="65088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1" name="Rectangle 393"/>
          <p:cNvSpPr>
            <a:spLocks noChangeArrowheads="1"/>
          </p:cNvSpPr>
          <p:nvPr/>
        </p:nvSpPr>
        <p:spPr bwMode="auto">
          <a:xfrm>
            <a:off x="7833476" y="2886218"/>
            <a:ext cx="856589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42" name="Text Box 394"/>
          <p:cNvSpPr txBox="1">
            <a:spLocks noChangeArrowheads="1"/>
          </p:cNvSpPr>
          <p:nvPr/>
        </p:nvSpPr>
        <p:spPr bwMode="auto">
          <a:xfrm>
            <a:off x="7848488" y="1737261"/>
            <a:ext cx="93166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ORTT&amp;C</a:t>
            </a:r>
            <a:endParaRPr lang="en-US" b="1" dirty="0"/>
          </a:p>
          <a:p>
            <a:pPr algn="ctr"/>
            <a:r>
              <a:rPr lang="en-US" b="1" dirty="0"/>
              <a:t>Telem &amp; Rng</a:t>
            </a:r>
          </a:p>
          <a:p>
            <a:pPr algn="ctr"/>
            <a:r>
              <a:rPr lang="en-US" dirty="0" smtClean="0"/>
              <a:t>BPSK/PM</a:t>
            </a:r>
          </a:p>
          <a:p>
            <a:pPr algn="ctr"/>
            <a:r>
              <a:rPr lang="en-US" dirty="0" smtClean="0"/>
              <a:t>RHC Pol</a:t>
            </a:r>
            <a:endParaRPr lang="en-US" dirty="0"/>
          </a:p>
          <a:p>
            <a:pPr algn="ctr"/>
            <a:r>
              <a:rPr lang="en-US" b="1" dirty="0"/>
              <a:t>2211.04 </a:t>
            </a:r>
            <a:r>
              <a:rPr lang="en-US" b="1" dirty="0" smtClean="0"/>
              <a:t>MHz</a:t>
            </a:r>
          </a:p>
          <a:p>
            <a:pPr algn="ctr"/>
            <a:r>
              <a:rPr lang="en-US" dirty="0" smtClean="0"/>
              <a:t>BW=4.93 MHz</a:t>
            </a:r>
            <a:endParaRPr lang="en-US" dirty="0"/>
          </a:p>
        </p:txBody>
      </p:sp>
      <p:sp>
        <p:nvSpPr>
          <p:cNvPr id="2443" name="Line 395"/>
          <p:cNvSpPr>
            <a:spLocks noChangeShapeType="1"/>
          </p:cNvSpPr>
          <p:nvPr/>
        </p:nvSpPr>
        <p:spPr bwMode="auto">
          <a:xfrm flipV="1">
            <a:off x="8307478" y="2630630"/>
            <a:ext cx="1587" cy="7159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4" name="Line 396"/>
          <p:cNvSpPr>
            <a:spLocks noChangeShapeType="1"/>
          </p:cNvSpPr>
          <p:nvPr/>
        </p:nvSpPr>
        <p:spPr bwMode="auto">
          <a:xfrm flipV="1">
            <a:off x="546190" y="320530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5" name="Line 397"/>
          <p:cNvSpPr>
            <a:spLocks noChangeShapeType="1"/>
          </p:cNvSpPr>
          <p:nvPr/>
        </p:nvSpPr>
        <p:spPr bwMode="auto">
          <a:xfrm flipV="1">
            <a:off x="354103" y="3205305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8" name="Line 400"/>
          <p:cNvSpPr>
            <a:spLocks noChangeShapeType="1"/>
          </p:cNvSpPr>
          <p:nvPr/>
        </p:nvSpPr>
        <p:spPr bwMode="auto">
          <a:xfrm>
            <a:off x="355690" y="3346593"/>
            <a:ext cx="630238" cy="31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9" name="Line 401"/>
          <p:cNvSpPr>
            <a:spLocks noChangeShapeType="1"/>
          </p:cNvSpPr>
          <p:nvPr/>
        </p:nvSpPr>
        <p:spPr bwMode="auto">
          <a:xfrm flipH="1">
            <a:off x="977927" y="3284680"/>
            <a:ext cx="63500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0" name="Line 402"/>
          <p:cNvSpPr>
            <a:spLocks noChangeShapeType="1"/>
          </p:cNvSpPr>
          <p:nvPr/>
        </p:nvSpPr>
        <p:spPr bwMode="auto">
          <a:xfrm flipH="1">
            <a:off x="949415" y="3284680"/>
            <a:ext cx="65088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1" name="Rectangle 403"/>
          <p:cNvSpPr>
            <a:spLocks noChangeArrowheads="1"/>
          </p:cNvSpPr>
          <p:nvPr/>
        </p:nvSpPr>
        <p:spPr bwMode="auto">
          <a:xfrm>
            <a:off x="784315" y="3451368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470</a:t>
            </a:r>
            <a:endParaRPr lang="en-US" sz="1800" dirty="0"/>
          </a:p>
        </p:txBody>
      </p:sp>
      <p:sp>
        <p:nvSpPr>
          <p:cNvPr id="2452" name="Line 404"/>
          <p:cNvSpPr>
            <a:spLocks noChangeShapeType="1"/>
          </p:cNvSpPr>
          <p:nvPr/>
        </p:nvSpPr>
        <p:spPr bwMode="auto">
          <a:xfrm flipV="1">
            <a:off x="723990" y="3208480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3" name="Line 405"/>
          <p:cNvSpPr>
            <a:spLocks noChangeShapeType="1"/>
          </p:cNvSpPr>
          <p:nvPr/>
        </p:nvSpPr>
        <p:spPr bwMode="auto">
          <a:xfrm flipV="1">
            <a:off x="887503" y="3165618"/>
            <a:ext cx="1587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7" name="Text Box 409"/>
          <p:cNvSpPr txBox="1">
            <a:spLocks noChangeArrowheads="1"/>
          </p:cNvSpPr>
          <p:nvPr/>
        </p:nvSpPr>
        <p:spPr bwMode="auto">
          <a:xfrm>
            <a:off x="240458" y="1832281"/>
            <a:ext cx="9334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dirty="0"/>
              <a:t>DCPC</a:t>
            </a:r>
          </a:p>
          <a:p>
            <a:pPr algn="ctr"/>
            <a:r>
              <a:rPr lang="en-US" dirty="0" smtClean="0"/>
              <a:t>QPSK/DSSS</a:t>
            </a:r>
          </a:p>
          <a:p>
            <a:pPr algn="ctr"/>
            <a:r>
              <a:rPr lang="en-US" dirty="0" smtClean="0"/>
              <a:t>RHC</a:t>
            </a:r>
            <a:endParaRPr lang="en-US" dirty="0"/>
          </a:p>
          <a:p>
            <a:pPr algn="ctr"/>
            <a:r>
              <a:rPr lang="en-US" b="1" dirty="0"/>
              <a:t>468.775 MHz</a:t>
            </a:r>
          </a:p>
          <a:p>
            <a:pPr algn="ctr"/>
            <a:r>
              <a:rPr lang="en-US" b="1" dirty="0"/>
              <a:t>468.825 </a:t>
            </a:r>
            <a:r>
              <a:rPr lang="en-US" b="1" dirty="0" smtClean="0"/>
              <a:t>MHz</a:t>
            </a:r>
          </a:p>
          <a:p>
            <a:pPr algn="ctr"/>
            <a:r>
              <a:rPr lang="en-US" dirty="0" smtClean="0">
                <a:cs typeface="Arial" charset="0"/>
              </a:rPr>
              <a:t>BW=95 kHz</a:t>
            </a:r>
            <a:endParaRPr lang="en-US" dirty="0">
              <a:cs typeface="Arial" charset="0"/>
            </a:endParaRPr>
          </a:p>
        </p:txBody>
      </p:sp>
      <p:sp>
        <p:nvSpPr>
          <p:cNvPr id="2458" name="Line 410"/>
          <p:cNvSpPr>
            <a:spLocks noChangeShapeType="1"/>
          </p:cNvSpPr>
          <p:nvPr/>
        </p:nvSpPr>
        <p:spPr bwMode="auto">
          <a:xfrm flipV="1">
            <a:off x="670015" y="2710106"/>
            <a:ext cx="0" cy="63489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9" name="Freeform 411"/>
          <p:cNvSpPr>
            <a:spLocks/>
          </p:cNvSpPr>
          <p:nvPr/>
        </p:nvSpPr>
        <p:spPr bwMode="auto">
          <a:xfrm flipH="1">
            <a:off x="1905090" y="4760593"/>
            <a:ext cx="152400" cy="642040"/>
          </a:xfrm>
          <a:custGeom>
            <a:avLst/>
            <a:gdLst/>
            <a:ahLst/>
            <a:cxnLst>
              <a:cxn ang="0">
                <a:pos x="161" y="874"/>
              </a:cxn>
              <a:cxn ang="0">
                <a:pos x="161" y="0"/>
              </a:cxn>
              <a:cxn ang="0">
                <a:pos x="0" y="0"/>
              </a:cxn>
            </a:cxnLst>
            <a:rect l="0" t="0" r="r" b="b"/>
            <a:pathLst>
              <a:path w="161" h="874">
                <a:moveTo>
                  <a:pt x="161" y="874"/>
                </a:moveTo>
                <a:lnTo>
                  <a:pt x="161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3" name="Line 415"/>
          <p:cNvSpPr>
            <a:spLocks noChangeShapeType="1"/>
          </p:cNvSpPr>
          <p:nvPr/>
        </p:nvSpPr>
        <p:spPr bwMode="auto">
          <a:xfrm flipV="1">
            <a:off x="6197177" y="2869363"/>
            <a:ext cx="0" cy="4937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71" name="Line 423"/>
          <p:cNvSpPr>
            <a:spLocks noChangeShapeType="1"/>
          </p:cNvSpPr>
          <p:nvPr/>
        </p:nvSpPr>
        <p:spPr bwMode="auto">
          <a:xfrm flipV="1">
            <a:off x="4274039" y="4691543"/>
            <a:ext cx="0" cy="73810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0" name="Line 432"/>
          <p:cNvSpPr>
            <a:spLocks noChangeShapeType="1"/>
          </p:cNvSpPr>
          <p:nvPr/>
        </p:nvSpPr>
        <p:spPr bwMode="auto">
          <a:xfrm flipV="1">
            <a:off x="8470990" y="3200543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2" name="Rectangle 434"/>
          <p:cNvSpPr>
            <a:spLocks noChangeArrowheads="1"/>
          </p:cNvSpPr>
          <p:nvPr/>
        </p:nvSpPr>
        <p:spPr bwMode="auto">
          <a:xfrm>
            <a:off x="654140" y="2876693"/>
            <a:ext cx="52388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83" name="Freeform 435"/>
          <p:cNvSpPr>
            <a:spLocks/>
          </p:cNvSpPr>
          <p:nvPr/>
        </p:nvSpPr>
        <p:spPr bwMode="auto">
          <a:xfrm>
            <a:off x="802119" y="4915866"/>
            <a:ext cx="291184" cy="476447"/>
          </a:xfrm>
          <a:custGeom>
            <a:avLst/>
            <a:gdLst/>
            <a:ahLst/>
            <a:cxnLst>
              <a:cxn ang="0">
                <a:pos x="104" y="368"/>
              </a:cxn>
              <a:cxn ang="0">
                <a:pos x="105" y="0"/>
              </a:cxn>
              <a:cxn ang="0">
                <a:pos x="0" y="0"/>
              </a:cxn>
            </a:cxnLst>
            <a:rect l="0" t="0" r="r" b="b"/>
            <a:pathLst>
              <a:path w="105" h="368">
                <a:moveTo>
                  <a:pt x="104" y="368"/>
                </a:moveTo>
                <a:lnTo>
                  <a:pt x="105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4" name="Text Box 436"/>
          <p:cNvSpPr txBox="1">
            <a:spLocks noChangeArrowheads="1"/>
          </p:cNvSpPr>
          <p:nvPr/>
        </p:nvSpPr>
        <p:spPr bwMode="auto">
          <a:xfrm>
            <a:off x="5035372" y="4509165"/>
            <a:ext cx="979756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ORTT&amp;C Cmd</a:t>
            </a:r>
            <a:endParaRPr lang="en-US" b="1" dirty="0"/>
          </a:p>
          <a:p>
            <a:pPr algn="ctr"/>
            <a:r>
              <a:rPr lang="en-US" b="1" dirty="0"/>
              <a:t>and Ranging</a:t>
            </a:r>
          </a:p>
          <a:p>
            <a:pPr algn="ctr"/>
            <a:r>
              <a:rPr lang="en-US" dirty="0" smtClean="0"/>
              <a:t>BPSK/PM/RHC</a:t>
            </a:r>
            <a:endParaRPr lang="en-US" dirty="0"/>
          </a:p>
          <a:p>
            <a:pPr algn="ctr"/>
            <a:r>
              <a:rPr lang="en-US" b="1" dirty="0"/>
              <a:t>2036.0 </a:t>
            </a:r>
            <a:r>
              <a:rPr lang="en-US" b="1" dirty="0" smtClean="0"/>
              <a:t>MHz</a:t>
            </a:r>
          </a:p>
          <a:p>
            <a:pPr algn="ctr"/>
            <a:r>
              <a:rPr lang="en-US" dirty="0" smtClean="0"/>
              <a:t>BW=1.45 MHz</a:t>
            </a:r>
            <a:endParaRPr lang="en-US" dirty="0"/>
          </a:p>
        </p:txBody>
      </p:sp>
      <p:sp>
        <p:nvSpPr>
          <p:cNvPr id="2485" name="Line 437"/>
          <p:cNvSpPr>
            <a:spLocks noChangeShapeType="1"/>
          </p:cNvSpPr>
          <p:nvPr/>
        </p:nvSpPr>
        <p:spPr bwMode="auto">
          <a:xfrm flipV="1">
            <a:off x="687479" y="2712551"/>
            <a:ext cx="0" cy="63245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6" name="Rectangle 438"/>
          <p:cNvSpPr>
            <a:spLocks noChangeArrowheads="1"/>
          </p:cNvSpPr>
          <p:nvPr/>
        </p:nvSpPr>
        <p:spPr bwMode="auto">
          <a:xfrm>
            <a:off x="4244465" y="4954933"/>
            <a:ext cx="45719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87" name="Line 439"/>
          <p:cNvSpPr>
            <a:spLocks noChangeShapeType="1"/>
          </p:cNvSpPr>
          <p:nvPr/>
        </p:nvSpPr>
        <p:spPr bwMode="auto">
          <a:xfrm flipV="1">
            <a:off x="4256848" y="4691544"/>
            <a:ext cx="0" cy="7352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2488" name="Picture 440" descr="PNG_H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8288" y="6323013"/>
            <a:ext cx="1028700" cy="358775"/>
          </a:xfrm>
          <a:prstGeom prst="rect">
            <a:avLst/>
          </a:prstGeom>
          <a:noFill/>
        </p:spPr>
      </p:pic>
      <p:pic>
        <p:nvPicPr>
          <p:cNvPr id="2489" name="Picture 441" descr="GOES-R_Color_L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4025" y="6145213"/>
            <a:ext cx="1069975" cy="712787"/>
          </a:xfrm>
          <a:prstGeom prst="rect">
            <a:avLst/>
          </a:prstGeom>
          <a:noFill/>
        </p:spPr>
      </p:pic>
      <p:sp>
        <p:nvSpPr>
          <p:cNvPr id="178" name="Line 102"/>
          <p:cNvSpPr>
            <a:spLocks noChangeShapeType="1"/>
          </p:cNvSpPr>
          <p:nvPr/>
        </p:nvSpPr>
        <p:spPr bwMode="auto">
          <a:xfrm flipV="1">
            <a:off x="6393990" y="2630629"/>
            <a:ext cx="0" cy="72231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2" name="Text Box 241"/>
          <p:cNvSpPr txBox="1">
            <a:spLocks noChangeArrowheads="1"/>
          </p:cNvSpPr>
          <p:nvPr/>
        </p:nvSpPr>
        <p:spPr bwMode="auto">
          <a:xfrm>
            <a:off x="6541743" y="2656199"/>
            <a:ext cx="1229824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1695 to 1710 MHz</a:t>
            </a:r>
            <a:endParaRPr lang="en-US" b="1" dirty="0"/>
          </a:p>
          <a:p>
            <a:pPr algn="ctr"/>
            <a:r>
              <a:rPr lang="en-US" dirty="0" smtClean="0"/>
              <a:t>is proposed for</a:t>
            </a:r>
          </a:p>
          <a:p>
            <a:pPr algn="ctr"/>
            <a:r>
              <a:rPr lang="en-US" dirty="0" smtClean="0"/>
              <a:t>internet mobile radio</a:t>
            </a:r>
            <a:endParaRPr lang="en-US" dirty="0"/>
          </a:p>
        </p:txBody>
      </p:sp>
      <p:sp>
        <p:nvSpPr>
          <p:cNvPr id="183" name="Text Box 241"/>
          <p:cNvSpPr txBox="1">
            <a:spLocks noChangeArrowheads="1"/>
          </p:cNvSpPr>
          <p:nvPr/>
        </p:nvSpPr>
        <p:spPr bwMode="auto">
          <a:xfrm>
            <a:off x="2741516" y="4255249"/>
            <a:ext cx="10021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HRIT/EMWIN</a:t>
            </a:r>
            <a:endParaRPr lang="en-US" b="1" dirty="0"/>
          </a:p>
          <a:p>
            <a:pPr algn="ctr"/>
            <a:r>
              <a:rPr lang="en-US" dirty="0" smtClean="0"/>
              <a:t>BPSK/RHC</a:t>
            </a:r>
            <a:endParaRPr lang="en-US" dirty="0"/>
          </a:p>
          <a:p>
            <a:pPr algn="ctr"/>
            <a:r>
              <a:rPr lang="en-US" b="1" dirty="0" smtClean="0"/>
              <a:t>2027.1 MHz</a:t>
            </a:r>
          </a:p>
          <a:p>
            <a:pPr algn="ctr"/>
            <a:r>
              <a:rPr lang="en-US" dirty="0" smtClean="0"/>
              <a:t>BW=1.205 MHz</a:t>
            </a:r>
            <a:endParaRPr lang="en-US" dirty="0"/>
          </a:p>
        </p:txBody>
      </p:sp>
      <p:sp>
        <p:nvSpPr>
          <p:cNvPr id="184" name="Line 257"/>
          <p:cNvSpPr>
            <a:spLocks noChangeShapeType="1"/>
          </p:cNvSpPr>
          <p:nvPr/>
        </p:nvSpPr>
        <p:spPr bwMode="auto">
          <a:xfrm flipV="1">
            <a:off x="2840083" y="5299354"/>
            <a:ext cx="1588" cy="2365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5" name="Rectangle 301"/>
          <p:cNvSpPr>
            <a:spLocks noChangeArrowheads="1"/>
          </p:cNvSpPr>
          <p:nvPr/>
        </p:nvSpPr>
        <p:spPr bwMode="auto">
          <a:xfrm>
            <a:off x="2705691" y="5555802"/>
            <a:ext cx="25648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2025</a:t>
            </a:r>
            <a:endParaRPr lang="en-US" sz="1800" dirty="0"/>
          </a:p>
        </p:txBody>
      </p:sp>
      <p:sp>
        <p:nvSpPr>
          <p:cNvPr id="188" name="Line 275"/>
          <p:cNvSpPr>
            <a:spLocks noChangeShapeType="1"/>
          </p:cNvSpPr>
          <p:nvPr/>
        </p:nvSpPr>
        <p:spPr bwMode="auto">
          <a:xfrm flipV="1">
            <a:off x="3771129" y="5287743"/>
            <a:ext cx="1587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9" name="Line 278"/>
          <p:cNvSpPr>
            <a:spLocks noChangeShapeType="1"/>
          </p:cNvSpPr>
          <p:nvPr/>
        </p:nvSpPr>
        <p:spPr bwMode="auto">
          <a:xfrm flipV="1">
            <a:off x="5217250" y="5335867"/>
            <a:ext cx="1588" cy="173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90" name="Line 278"/>
          <p:cNvSpPr>
            <a:spLocks noChangeShapeType="1"/>
          </p:cNvSpPr>
          <p:nvPr/>
        </p:nvSpPr>
        <p:spPr bwMode="auto">
          <a:xfrm flipV="1">
            <a:off x="5408839" y="5335867"/>
            <a:ext cx="1588" cy="173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91" name="Line 423"/>
          <p:cNvSpPr>
            <a:spLocks noChangeShapeType="1"/>
          </p:cNvSpPr>
          <p:nvPr/>
        </p:nvSpPr>
        <p:spPr bwMode="auto">
          <a:xfrm flipV="1">
            <a:off x="3226623" y="4862500"/>
            <a:ext cx="0" cy="54843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1635515" y="5895842"/>
            <a:ext cx="53353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†: DCPR (8PSK) and SAR (Bi-</a:t>
            </a:r>
            <a:r>
              <a:rPr lang="el-GR" dirty="0" smtClean="0">
                <a:latin typeface="Arial"/>
                <a:cs typeface="Arial"/>
              </a:rPr>
              <a:t>Φ</a:t>
            </a:r>
            <a:r>
              <a:rPr lang="en-US" dirty="0" smtClean="0">
                <a:latin typeface="Arial"/>
                <a:cs typeface="Arial"/>
              </a:rPr>
              <a:t>) are individual uplinks FDM'ed in the spacecraft transponder.</a:t>
            </a:r>
            <a:endParaRPr lang="en-US" dirty="0"/>
          </a:p>
        </p:txBody>
      </p:sp>
      <p:sp>
        <p:nvSpPr>
          <p:cNvPr id="192" name="Rectangle 333"/>
          <p:cNvSpPr>
            <a:spLocks noChangeArrowheads="1"/>
          </p:cNvSpPr>
          <p:nvPr/>
        </p:nvSpPr>
        <p:spPr bwMode="auto">
          <a:xfrm>
            <a:off x="5915827" y="2884158"/>
            <a:ext cx="102149" cy="4699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3" name="Rectangle 333"/>
          <p:cNvSpPr>
            <a:spLocks noChangeArrowheads="1"/>
          </p:cNvSpPr>
          <p:nvPr/>
        </p:nvSpPr>
        <p:spPr bwMode="auto">
          <a:xfrm>
            <a:off x="4003765" y="2884701"/>
            <a:ext cx="80963" cy="4699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9" name="Freeform 154"/>
          <p:cNvSpPr>
            <a:spLocks/>
          </p:cNvSpPr>
          <p:nvPr/>
        </p:nvSpPr>
        <p:spPr bwMode="auto">
          <a:xfrm>
            <a:off x="5789594" y="2058411"/>
            <a:ext cx="410421" cy="842022"/>
          </a:xfrm>
          <a:custGeom>
            <a:avLst/>
            <a:gdLst>
              <a:gd name="connsiteX0" fmla="*/ 62873 w 62873"/>
              <a:gd name="connsiteY0" fmla="*/ 10000 h 10000"/>
              <a:gd name="connsiteX1" fmla="*/ 0 w 62873"/>
              <a:gd name="connsiteY1" fmla="*/ 6228 h 10000"/>
              <a:gd name="connsiteX2" fmla="*/ 52873 w 62873"/>
              <a:gd name="connsiteY2" fmla="*/ 0 h 10000"/>
              <a:gd name="connsiteX0" fmla="*/ 63003 w 63003"/>
              <a:gd name="connsiteY0" fmla="*/ 6925 h 6925"/>
              <a:gd name="connsiteX1" fmla="*/ 130 w 63003"/>
              <a:gd name="connsiteY1" fmla="*/ 3153 h 6925"/>
              <a:gd name="connsiteX2" fmla="*/ 0 w 63003"/>
              <a:gd name="connsiteY2" fmla="*/ 0 h 6925"/>
              <a:gd name="connsiteX0" fmla="*/ 10000 w 10000"/>
              <a:gd name="connsiteY0" fmla="*/ 10000 h 10000"/>
              <a:gd name="connsiteX1" fmla="*/ 9692 w 10000"/>
              <a:gd name="connsiteY1" fmla="*/ 9661 h 10000"/>
              <a:gd name="connsiteX2" fmla="*/ 21 w 10000"/>
              <a:gd name="connsiteY2" fmla="*/ 4553 h 10000"/>
              <a:gd name="connsiteX3" fmla="*/ 0 w 10000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0" h="10000">
                <a:moveTo>
                  <a:pt x="10000" y="10000"/>
                </a:moveTo>
                <a:lnTo>
                  <a:pt x="9692" y="9661"/>
                </a:lnTo>
                <a:lnTo>
                  <a:pt x="21" y="4553"/>
                </a:lnTo>
                <a:cubicBezTo>
                  <a:pt x="14" y="3035"/>
                  <a:pt x="7" y="1518"/>
                  <a:pt x="0" y="0"/>
                </a:cubicBez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2" name="Text Box 239"/>
          <p:cNvSpPr txBox="1">
            <a:spLocks noChangeArrowheads="1"/>
          </p:cNvSpPr>
          <p:nvPr/>
        </p:nvSpPr>
        <p:spPr bwMode="auto">
          <a:xfrm>
            <a:off x="6579415" y="3825513"/>
            <a:ext cx="931666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GRB</a:t>
            </a:r>
          </a:p>
          <a:p>
            <a:pPr algn="ctr"/>
            <a:r>
              <a:rPr lang="en-US" dirty="0" smtClean="0"/>
              <a:t>Dual Lin Pol</a:t>
            </a:r>
          </a:p>
          <a:p>
            <a:pPr algn="ctr"/>
            <a:r>
              <a:rPr lang="en-US" b="1" dirty="0" smtClean="0"/>
              <a:t>7216.6MHz</a:t>
            </a:r>
            <a:endParaRPr lang="en-US" b="1" dirty="0"/>
          </a:p>
          <a:p>
            <a:pPr algn="ctr"/>
            <a:r>
              <a:rPr lang="en-US" dirty="0" smtClean="0"/>
              <a:t>8PSK</a:t>
            </a:r>
            <a:endParaRPr lang="en-US" b="1" dirty="0" smtClean="0"/>
          </a:p>
          <a:p>
            <a:pPr algn="ctr"/>
            <a:r>
              <a:rPr lang="en-US" dirty="0" smtClean="0"/>
              <a:t>BW=9.8 MHz</a:t>
            </a:r>
          </a:p>
          <a:p>
            <a:pPr algn="ctr"/>
            <a:r>
              <a:rPr lang="en-US" dirty="0" smtClean="0"/>
              <a:t>or QPSK</a:t>
            </a:r>
          </a:p>
          <a:p>
            <a:pPr algn="ctr"/>
            <a:r>
              <a:rPr lang="en-US" dirty="0" smtClean="0"/>
              <a:t>BW=10.9 MHz</a:t>
            </a:r>
          </a:p>
        </p:txBody>
      </p:sp>
      <p:sp>
        <p:nvSpPr>
          <p:cNvPr id="203" name="Rectangle 333"/>
          <p:cNvSpPr>
            <a:spLocks noChangeArrowheads="1"/>
          </p:cNvSpPr>
          <p:nvPr/>
        </p:nvSpPr>
        <p:spPr bwMode="auto">
          <a:xfrm>
            <a:off x="7906634" y="4973212"/>
            <a:ext cx="104775" cy="45936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" name="Rectangle 333"/>
          <p:cNvSpPr>
            <a:spLocks noChangeArrowheads="1"/>
          </p:cNvSpPr>
          <p:nvPr/>
        </p:nvSpPr>
        <p:spPr bwMode="auto">
          <a:xfrm>
            <a:off x="5996871" y="4975593"/>
            <a:ext cx="104775" cy="45936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" name="Rectangle 333"/>
          <p:cNvSpPr>
            <a:spLocks noChangeArrowheads="1"/>
          </p:cNvSpPr>
          <p:nvPr/>
        </p:nvSpPr>
        <p:spPr bwMode="auto">
          <a:xfrm>
            <a:off x="1673773" y="6075306"/>
            <a:ext cx="162763" cy="15288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" name="TextBox 205"/>
          <p:cNvSpPr txBox="1"/>
          <p:nvPr/>
        </p:nvSpPr>
        <p:spPr>
          <a:xfrm>
            <a:off x="1758254" y="6066738"/>
            <a:ext cx="37454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: Indicates possible extra GRB bandwidth for QPSK modulation</a:t>
            </a:r>
            <a:endParaRPr lang="en-US" dirty="0"/>
          </a:p>
        </p:txBody>
      </p:sp>
      <p:sp>
        <p:nvSpPr>
          <p:cNvPr id="208" name="Text Box 413"/>
          <p:cNvSpPr txBox="1">
            <a:spLocks noChangeArrowheads="1"/>
          </p:cNvSpPr>
          <p:nvPr/>
        </p:nvSpPr>
        <p:spPr bwMode="auto">
          <a:xfrm>
            <a:off x="6428649" y="6373271"/>
            <a:ext cx="15632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GRfreqPlan1July2011.pptx</a:t>
            </a:r>
            <a:endParaRPr lang="en-US" dirty="0"/>
          </a:p>
          <a:p>
            <a:r>
              <a:rPr lang="en-US" dirty="0"/>
              <a:t>Peter Woolner  </a:t>
            </a:r>
            <a:r>
              <a:rPr lang="en-US" dirty="0" smtClean="0"/>
              <a:t>7/01/11</a:t>
            </a:r>
            <a:endParaRPr lang="en-US" dirty="0"/>
          </a:p>
        </p:txBody>
      </p:sp>
      <p:sp>
        <p:nvSpPr>
          <p:cNvPr id="210" name="TextBox 209"/>
          <p:cNvSpPr txBox="1"/>
          <p:nvPr/>
        </p:nvSpPr>
        <p:spPr>
          <a:xfrm>
            <a:off x="1168964" y="5897680"/>
            <a:ext cx="58221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195" name="Line 247"/>
          <p:cNvSpPr>
            <a:spLocks noChangeShapeType="1"/>
          </p:cNvSpPr>
          <p:nvPr/>
        </p:nvSpPr>
        <p:spPr bwMode="auto">
          <a:xfrm flipV="1">
            <a:off x="6570888" y="3156093"/>
            <a:ext cx="116191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373" name="Rectangle 325"/>
          <p:cNvSpPr>
            <a:spLocks noChangeArrowheads="1"/>
          </p:cNvSpPr>
          <p:nvPr/>
        </p:nvSpPr>
        <p:spPr bwMode="auto">
          <a:xfrm>
            <a:off x="4096635" y="2884069"/>
            <a:ext cx="1819192" cy="4746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77" name="Rectangle 329"/>
          <p:cNvSpPr>
            <a:spLocks noChangeArrowheads="1"/>
          </p:cNvSpPr>
          <p:nvPr/>
        </p:nvSpPr>
        <p:spPr bwMode="auto">
          <a:xfrm>
            <a:off x="6115847" y="4975774"/>
            <a:ext cx="1782435" cy="4587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84" name="Line 36"/>
          <p:cNvSpPr>
            <a:spLocks noChangeShapeType="1"/>
          </p:cNvSpPr>
          <p:nvPr/>
        </p:nvSpPr>
        <p:spPr bwMode="auto">
          <a:xfrm flipV="1">
            <a:off x="3051265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2" name="Line 34"/>
          <p:cNvSpPr>
            <a:spLocks noChangeShapeType="1"/>
          </p:cNvSpPr>
          <p:nvPr/>
        </p:nvSpPr>
        <p:spPr bwMode="auto">
          <a:xfrm>
            <a:off x="1838415" y="3351355"/>
            <a:ext cx="582771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1" name="Line 253"/>
          <p:cNvSpPr>
            <a:spLocks noChangeShapeType="1"/>
          </p:cNvSpPr>
          <p:nvPr/>
        </p:nvSpPr>
        <p:spPr bwMode="auto">
          <a:xfrm>
            <a:off x="5622671" y="5429620"/>
            <a:ext cx="2934044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 flipV="1">
            <a:off x="773430" y="1621631"/>
            <a:ext cx="457200" cy="4572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227629"/>
            <a:ext cx="990600" cy="3974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10561" y="2282556"/>
            <a:ext cx="573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LNA 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050396" y="2286000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Mixer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2912173" y="3120612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1</a:t>
            </a:r>
            <a:r>
              <a:rPr lang="en-US" sz="1400" baseline="30000" dirty="0" smtClean="0"/>
              <a:t>ST</a:t>
            </a:r>
            <a:r>
              <a:rPr lang="en-US" sz="1400" dirty="0" smtClean="0"/>
              <a:t> Local</a:t>
            </a:r>
          </a:p>
          <a:p>
            <a:pPr algn="ctr"/>
            <a:r>
              <a:rPr lang="en-US" sz="1400" dirty="0" smtClean="0"/>
              <a:t>Oscillator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2865304" y="3094260"/>
            <a:ext cx="1066016" cy="621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00197" y="2204495"/>
            <a:ext cx="990600" cy="4526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267200" y="2227628"/>
            <a:ext cx="990600" cy="4897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638800" y="2200523"/>
            <a:ext cx="9906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162800" y="2196852"/>
            <a:ext cx="990600" cy="14373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772302" y="2293115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Mixer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4370396" y="2194164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F/O Link</a:t>
            </a:r>
          </a:p>
          <a:p>
            <a:pPr algn="ctr"/>
            <a:r>
              <a:rPr lang="en-US" sz="1400" dirty="0" smtClean="0"/>
              <a:t>&amp; IFDS</a:t>
            </a:r>
            <a:endParaRPr lang="en-US" sz="1400" dirty="0"/>
          </a:p>
        </p:txBody>
      </p:sp>
      <p:sp>
        <p:nvSpPr>
          <p:cNvPr id="17" name="Freeform 16"/>
          <p:cNvSpPr/>
          <p:nvPr/>
        </p:nvSpPr>
        <p:spPr>
          <a:xfrm>
            <a:off x="990601" y="2078831"/>
            <a:ext cx="533399" cy="407641"/>
          </a:xfrm>
          <a:custGeom>
            <a:avLst/>
            <a:gdLst>
              <a:gd name="connsiteX0" fmla="*/ 46198 w 541498"/>
              <a:gd name="connsiteY0" fmla="*/ 0 h 422427"/>
              <a:gd name="connsiteX1" fmla="*/ 48103 w 541498"/>
              <a:gd name="connsiteY1" fmla="*/ 392430 h 422427"/>
              <a:gd name="connsiteX2" fmla="*/ 541498 w 541498"/>
              <a:gd name="connsiteY2" fmla="*/ 365760 h 422427"/>
              <a:gd name="connsiteX0" fmla="*/ 46198 w 541498"/>
              <a:gd name="connsiteY0" fmla="*/ 0 h 422427"/>
              <a:gd name="connsiteX1" fmla="*/ 48103 w 541498"/>
              <a:gd name="connsiteY1" fmla="*/ 392430 h 422427"/>
              <a:gd name="connsiteX2" fmla="*/ 541498 w 541498"/>
              <a:gd name="connsiteY2" fmla="*/ 365760 h 422427"/>
              <a:gd name="connsiteX0" fmla="*/ 46198 w 541498"/>
              <a:gd name="connsiteY0" fmla="*/ 0 h 392430"/>
              <a:gd name="connsiteX1" fmla="*/ 48103 w 541498"/>
              <a:gd name="connsiteY1" fmla="*/ 392430 h 392430"/>
              <a:gd name="connsiteX2" fmla="*/ 541498 w 541498"/>
              <a:gd name="connsiteY2" fmla="*/ 365760 h 392430"/>
              <a:gd name="connsiteX0" fmla="*/ 17175 w 512475"/>
              <a:gd name="connsiteY0" fmla="*/ 0 h 392430"/>
              <a:gd name="connsiteX1" fmla="*/ 19080 w 512475"/>
              <a:gd name="connsiteY1" fmla="*/ 392430 h 392430"/>
              <a:gd name="connsiteX2" fmla="*/ 512475 w 512475"/>
              <a:gd name="connsiteY2" fmla="*/ 365760 h 392430"/>
              <a:gd name="connsiteX0" fmla="*/ 0 w 495300"/>
              <a:gd name="connsiteY0" fmla="*/ 0 h 392430"/>
              <a:gd name="connsiteX1" fmla="*/ 1905 w 495300"/>
              <a:gd name="connsiteY1" fmla="*/ 392430 h 392430"/>
              <a:gd name="connsiteX2" fmla="*/ 495300 w 495300"/>
              <a:gd name="connsiteY2" fmla="*/ 365760 h 392430"/>
              <a:gd name="connsiteX0" fmla="*/ 7620 w 493395"/>
              <a:gd name="connsiteY0" fmla="*/ 0 h 388620"/>
              <a:gd name="connsiteX1" fmla="*/ 0 w 493395"/>
              <a:gd name="connsiteY1" fmla="*/ 388620 h 388620"/>
              <a:gd name="connsiteX2" fmla="*/ 493395 w 493395"/>
              <a:gd name="connsiteY2" fmla="*/ 361950 h 388620"/>
              <a:gd name="connsiteX0" fmla="*/ 7620 w 493395"/>
              <a:gd name="connsiteY0" fmla="*/ 0 h 388620"/>
              <a:gd name="connsiteX1" fmla="*/ 0 w 493395"/>
              <a:gd name="connsiteY1" fmla="*/ 388620 h 388620"/>
              <a:gd name="connsiteX2" fmla="*/ 493395 w 493395"/>
              <a:gd name="connsiteY2" fmla="*/ 361950 h 388620"/>
              <a:gd name="connsiteX0" fmla="*/ 7620 w 493395"/>
              <a:gd name="connsiteY0" fmla="*/ 0 h 386715"/>
              <a:gd name="connsiteX1" fmla="*/ 0 w 493395"/>
              <a:gd name="connsiteY1" fmla="*/ 386715 h 386715"/>
              <a:gd name="connsiteX2" fmla="*/ 493395 w 493395"/>
              <a:gd name="connsiteY2" fmla="*/ 360045 h 386715"/>
              <a:gd name="connsiteX0" fmla="*/ 7620 w 501015"/>
              <a:gd name="connsiteY0" fmla="*/ 0 h 386715"/>
              <a:gd name="connsiteX1" fmla="*/ 0 w 501015"/>
              <a:gd name="connsiteY1" fmla="*/ 386715 h 386715"/>
              <a:gd name="connsiteX2" fmla="*/ 501015 w 501015"/>
              <a:gd name="connsiteY2" fmla="*/ 382905 h 386715"/>
              <a:gd name="connsiteX0" fmla="*/ 7620 w 504825"/>
              <a:gd name="connsiteY0" fmla="*/ 0 h 386715"/>
              <a:gd name="connsiteX1" fmla="*/ 0 w 504825"/>
              <a:gd name="connsiteY1" fmla="*/ 386715 h 386715"/>
              <a:gd name="connsiteX2" fmla="*/ 504825 w 504825"/>
              <a:gd name="connsiteY2" fmla="*/ 377190 h 386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4825" h="386715">
                <a:moveTo>
                  <a:pt x="7620" y="0"/>
                </a:moveTo>
                <a:cubicBezTo>
                  <a:pt x="-318" y="177165"/>
                  <a:pt x="1270" y="245745"/>
                  <a:pt x="0" y="386715"/>
                </a:cubicBezTo>
                <a:lnTo>
                  <a:pt x="504825" y="377190"/>
                </a:ln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6" idx="3"/>
            <a:endCxn id="11" idx="1"/>
          </p:cNvCxnSpPr>
          <p:nvPr/>
        </p:nvCxnSpPr>
        <p:spPr>
          <a:xfrm>
            <a:off x="2514600" y="2426355"/>
            <a:ext cx="385597" cy="4464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0578" y="2625081"/>
            <a:ext cx="13484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1694.45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58176" y="2760100"/>
            <a:ext cx="1234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1620.0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3890797" y="2442885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1" idx="2"/>
            <a:endCxn id="10" idx="0"/>
          </p:cNvCxnSpPr>
          <p:nvPr/>
        </p:nvCxnSpPr>
        <p:spPr>
          <a:xfrm>
            <a:off x="3395497" y="2657142"/>
            <a:ext cx="2815" cy="437118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601092" y="3098165"/>
            <a:ext cx="1066016" cy="6276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5943208" y="2919194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257016" y="2467222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630184" y="2467222"/>
            <a:ext cx="53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010400" y="2460996"/>
            <a:ext cx="0" cy="10442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010400" y="3493294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010400" y="3414370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010400" y="3335441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010400" y="3256512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010400" y="3177583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010400" y="3098654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010400" y="3019725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010400" y="2940796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010400" y="2861867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010400" y="2782938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010400" y="2704009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010400" y="2625080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010400" y="2546151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291097" y="1889075"/>
            <a:ext cx="1140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74.45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270805" y="2711948"/>
            <a:ext cx="8515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Demods</a:t>
            </a:r>
            <a:endParaRPr lang="en-US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6550475" y="1762004"/>
            <a:ext cx="7729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45" name="Straight Arrow Connector 44"/>
          <p:cNvCxnSpPr>
            <a:stCxn id="44" idx="2"/>
          </p:cNvCxnSpPr>
          <p:nvPr/>
        </p:nvCxnSpPr>
        <p:spPr>
          <a:xfrm flipH="1">
            <a:off x="6858000" y="2100558"/>
            <a:ext cx="78960" cy="377223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3890797" y="2144057"/>
            <a:ext cx="1751816" cy="7450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1371600" y="1488965"/>
            <a:ext cx="452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GOES-N Wallops Receive System</a:t>
            </a:r>
            <a:endParaRPr lang="en-US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1266935" y="4001087"/>
            <a:ext cx="5788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Suggested GOES-R Wallops Receive System</a:t>
            </a:r>
            <a:endParaRPr lang="en-US" sz="20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5642613" y="3150364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2</a:t>
            </a:r>
            <a:r>
              <a:rPr lang="en-US" sz="1400" b="1" baseline="30000" dirty="0" smtClean="0"/>
              <a:t>ND</a:t>
            </a:r>
            <a:r>
              <a:rPr lang="en-US" sz="1400" dirty="0" smtClean="0"/>
              <a:t> Local</a:t>
            </a:r>
          </a:p>
          <a:p>
            <a:pPr algn="ctr"/>
            <a:r>
              <a:rPr lang="en-US" sz="1400" dirty="0" smtClean="0"/>
              <a:t>Oscillator</a:t>
            </a:r>
            <a:endParaRPr lang="en-US" sz="1400" dirty="0"/>
          </a:p>
        </p:txBody>
      </p:sp>
      <p:sp>
        <p:nvSpPr>
          <p:cNvPr id="102" name="Isosceles Triangle 101"/>
          <p:cNvSpPr/>
          <p:nvPr/>
        </p:nvSpPr>
        <p:spPr>
          <a:xfrm flipV="1">
            <a:off x="742350" y="4091547"/>
            <a:ext cx="457200" cy="4572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1492920" y="4697545"/>
            <a:ext cx="990600" cy="3974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1679481" y="4752472"/>
            <a:ext cx="573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LNA </a:t>
            </a:r>
            <a:endParaRPr lang="en-US" sz="1400" dirty="0"/>
          </a:p>
        </p:txBody>
      </p:sp>
      <p:sp>
        <p:nvSpPr>
          <p:cNvPr id="105" name="TextBox 104"/>
          <p:cNvSpPr txBox="1"/>
          <p:nvPr/>
        </p:nvSpPr>
        <p:spPr>
          <a:xfrm>
            <a:off x="3019316" y="4755916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Mixer</a:t>
            </a:r>
            <a:endParaRPr lang="en-US" sz="1400" dirty="0"/>
          </a:p>
        </p:txBody>
      </p:sp>
      <p:sp>
        <p:nvSpPr>
          <p:cNvPr id="106" name="TextBox 105"/>
          <p:cNvSpPr txBox="1"/>
          <p:nvPr/>
        </p:nvSpPr>
        <p:spPr>
          <a:xfrm>
            <a:off x="2881093" y="5590528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1</a:t>
            </a:r>
            <a:r>
              <a:rPr lang="en-US" sz="1400" baseline="30000" dirty="0" smtClean="0"/>
              <a:t>ST</a:t>
            </a:r>
            <a:r>
              <a:rPr lang="en-US" sz="1400" dirty="0" smtClean="0"/>
              <a:t> Local</a:t>
            </a:r>
          </a:p>
          <a:p>
            <a:pPr algn="ctr"/>
            <a:r>
              <a:rPr lang="en-US" sz="1400" dirty="0" smtClean="0"/>
              <a:t>Oscillator</a:t>
            </a:r>
            <a:endParaRPr lang="en-US" sz="1400" dirty="0"/>
          </a:p>
        </p:txBody>
      </p:sp>
      <p:sp>
        <p:nvSpPr>
          <p:cNvPr id="107" name="Rectangle 106"/>
          <p:cNvSpPr/>
          <p:nvPr/>
        </p:nvSpPr>
        <p:spPr>
          <a:xfrm>
            <a:off x="2828721" y="5564176"/>
            <a:ext cx="1066016" cy="621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2869117" y="4667340"/>
            <a:ext cx="990600" cy="4526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4236120" y="4697544"/>
            <a:ext cx="990600" cy="4897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5607720" y="4670439"/>
            <a:ext cx="9906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7131720" y="4666768"/>
            <a:ext cx="990600" cy="14373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/>
          <p:cNvSpPr txBox="1"/>
          <p:nvPr/>
        </p:nvSpPr>
        <p:spPr>
          <a:xfrm>
            <a:off x="5741222" y="4763031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Mixer</a:t>
            </a:r>
            <a:endParaRPr lang="en-US" sz="1400" dirty="0"/>
          </a:p>
        </p:txBody>
      </p:sp>
      <p:sp>
        <p:nvSpPr>
          <p:cNvPr id="113" name="TextBox 112"/>
          <p:cNvSpPr txBox="1"/>
          <p:nvPr/>
        </p:nvSpPr>
        <p:spPr>
          <a:xfrm>
            <a:off x="4339316" y="4664080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F/O Link</a:t>
            </a:r>
          </a:p>
          <a:p>
            <a:pPr algn="ctr"/>
            <a:r>
              <a:rPr lang="en-US" sz="1400" dirty="0" smtClean="0"/>
              <a:t>&amp; IFDS</a:t>
            </a:r>
            <a:endParaRPr lang="en-US" sz="1400" dirty="0"/>
          </a:p>
        </p:txBody>
      </p:sp>
      <p:sp>
        <p:nvSpPr>
          <p:cNvPr id="114" name="Freeform 113"/>
          <p:cNvSpPr/>
          <p:nvPr/>
        </p:nvSpPr>
        <p:spPr>
          <a:xfrm>
            <a:off x="959521" y="4548747"/>
            <a:ext cx="533399" cy="407641"/>
          </a:xfrm>
          <a:custGeom>
            <a:avLst/>
            <a:gdLst>
              <a:gd name="connsiteX0" fmla="*/ 46198 w 541498"/>
              <a:gd name="connsiteY0" fmla="*/ 0 h 422427"/>
              <a:gd name="connsiteX1" fmla="*/ 48103 w 541498"/>
              <a:gd name="connsiteY1" fmla="*/ 392430 h 422427"/>
              <a:gd name="connsiteX2" fmla="*/ 541498 w 541498"/>
              <a:gd name="connsiteY2" fmla="*/ 365760 h 422427"/>
              <a:gd name="connsiteX0" fmla="*/ 46198 w 541498"/>
              <a:gd name="connsiteY0" fmla="*/ 0 h 422427"/>
              <a:gd name="connsiteX1" fmla="*/ 48103 w 541498"/>
              <a:gd name="connsiteY1" fmla="*/ 392430 h 422427"/>
              <a:gd name="connsiteX2" fmla="*/ 541498 w 541498"/>
              <a:gd name="connsiteY2" fmla="*/ 365760 h 422427"/>
              <a:gd name="connsiteX0" fmla="*/ 46198 w 541498"/>
              <a:gd name="connsiteY0" fmla="*/ 0 h 392430"/>
              <a:gd name="connsiteX1" fmla="*/ 48103 w 541498"/>
              <a:gd name="connsiteY1" fmla="*/ 392430 h 392430"/>
              <a:gd name="connsiteX2" fmla="*/ 541498 w 541498"/>
              <a:gd name="connsiteY2" fmla="*/ 365760 h 392430"/>
              <a:gd name="connsiteX0" fmla="*/ 17175 w 512475"/>
              <a:gd name="connsiteY0" fmla="*/ 0 h 392430"/>
              <a:gd name="connsiteX1" fmla="*/ 19080 w 512475"/>
              <a:gd name="connsiteY1" fmla="*/ 392430 h 392430"/>
              <a:gd name="connsiteX2" fmla="*/ 512475 w 512475"/>
              <a:gd name="connsiteY2" fmla="*/ 365760 h 392430"/>
              <a:gd name="connsiteX0" fmla="*/ 0 w 495300"/>
              <a:gd name="connsiteY0" fmla="*/ 0 h 392430"/>
              <a:gd name="connsiteX1" fmla="*/ 1905 w 495300"/>
              <a:gd name="connsiteY1" fmla="*/ 392430 h 392430"/>
              <a:gd name="connsiteX2" fmla="*/ 495300 w 495300"/>
              <a:gd name="connsiteY2" fmla="*/ 365760 h 392430"/>
              <a:gd name="connsiteX0" fmla="*/ 7620 w 493395"/>
              <a:gd name="connsiteY0" fmla="*/ 0 h 388620"/>
              <a:gd name="connsiteX1" fmla="*/ 0 w 493395"/>
              <a:gd name="connsiteY1" fmla="*/ 388620 h 388620"/>
              <a:gd name="connsiteX2" fmla="*/ 493395 w 493395"/>
              <a:gd name="connsiteY2" fmla="*/ 361950 h 388620"/>
              <a:gd name="connsiteX0" fmla="*/ 7620 w 493395"/>
              <a:gd name="connsiteY0" fmla="*/ 0 h 388620"/>
              <a:gd name="connsiteX1" fmla="*/ 0 w 493395"/>
              <a:gd name="connsiteY1" fmla="*/ 388620 h 388620"/>
              <a:gd name="connsiteX2" fmla="*/ 493395 w 493395"/>
              <a:gd name="connsiteY2" fmla="*/ 361950 h 388620"/>
              <a:gd name="connsiteX0" fmla="*/ 7620 w 493395"/>
              <a:gd name="connsiteY0" fmla="*/ 0 h 386715"/>
              <a:gd name="connsiteX1" fmla="*/ 0 w 493395"/>
              <a:gd name="connsiteY1" fmla="*/ 386715 h 386715"/>
              <a:gd name="connsiteX2" fmla="*/ 493395 w 493395"/>
              <a:gd name="connsiteY2" fmla="*/ 360045 h 386715"/>
              <a:gd name="connsiteX0" fmla="*/ 7620 w 501015"/>
              <a:gd name="connsiteY0" fmla="*/ 0 h 386715"/>
              <a:gd name="connsiteX1" fmla="*/ 0 w 501015"/>
              <a:gd name="connsiteY1" fmla="*/ 386715 h 386715"/>
              <a:gd name="connsiteX2" fmla="*/ 501015 w 501015"/>
              <a:gd name="connsiteY2" fmla="*/ 382905 h 386715"/>
              <a:gd name="connsiteX0" fmla="*/ 7620 w 504825"/>
              <a:gd name="connsiteY0" fmla="*/ 0 h 386715"/>
              <a:gd name="connsiteX1" fmla="*/ 0 w 504825"/>
              <a:gd name="connsiteY1" fmla="*/ 386715 h 386715"/>
              <a:gd name="connsiteX2" fmla="*/ 504825 w 504825"/>
              <a:gd name="connsiteY2" fmla="*/ 377190 h 386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4825" h="386715">
                <a:moveTo>
                  <a:pt x="7620" y="0"/>
                </a:moveTo>
                <a:cubicBezTo>
                  <a:pt x="-318" y="177165"/>
                  <a:pt x="1270" y="245745"/>
                  <a:pt x="0" y="386715"/>
                </a:cubicBezTo>
                <a:lnTo>
                  <a:pt x="504825" y="377190"/>
                </a:ln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5" name="Straight Connector 114"/>
          <p:cNvCxnSpPr>
            <a:stCxn id="103" idx="3"/>
            <a:endCxn id="108" idx="1"/>
          </p:cNvCxnSpPr>
          <p:nvPr/>
        </p:nvCxnSpPr>
        <p:spPr>
          <a:xfrm flipV="1">
            <a:off x="2483520" y="4893664"/>
            <a:ext cx="385597" cy="2607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369498" y="5094997"/>
            <a:ext cx="1462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1679.85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2125971" y="5230425"/>
            <a:ext cx="1234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1620.0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118" name="Straight Connector 117"/>
          <p:cNvCxnSpPr/>
          <p:nvPr/>
        </p:nvCxnSpPr>
        <p:spPr>
          <a:xfrm>
            <a:off x="3859717" y="4922016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08" idx="2"/>
            <a:endCxn id="107" idx="0"/>
          </p:cNvCxnSpPr>
          <p:nvPr/>
        </p:nvCxnSpPr>
        <p:spPr>
          <a:xfrm flipH="1">
            <a:off x="3361729" y="5119987"/>
            <a:ext cx="2688" cy="444189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/>
          <p:cNvSpPr/>
          <p:nvPr/>
        </p:nvSpPr>
        <p:spPr>
          <a:xfrm>
            <a:off x="5570012" y="5568081"/>
            <a:ext cx="1066016" cy="6276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1" name="Straight Connector 120"/>
          <p:cNvCxnSpPr/>
          <p:nvPr/>
        </p:nvCxnSpPr>
        <p:spPr>
          <a:xfrm rot="5400000">
            <a:off x="5912128" y="5389110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5225936" y="4937138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6599104" y="4937138"/>
            <a:ext cx="53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6979320" y="4930912"/>
            <a:ext cx="0" cy="10442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979320" y="5963210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6979320" y="5884286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6979320" y="5805357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6979320" y="5726428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6979320" y="5647499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6979320" y="5568570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6979320" y="5489641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6979320" y="5410712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6979320" y="5331783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6979320" y="5252854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6979320" y="5173925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6979320" y="5094996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>
            <a:off x="6979320" y="5016067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4260017" y="4358991"/>
            <a:ext cx="1234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59.85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7239725" y="5181864"/>
            <a:ext cx="8515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Demods</a:t>
            </a:r>
            <a:endParaRPr lang="en-US" sz="1400" dirty="0"/>
          </a:p>
        </p:txBody>
      </p:sp>
      <p:sp>
        <p:nvSpPr>
          <p:cNvPr id="140" name="TextBox 139"/>
          <p:cNvSpPr txBox="1"/>
          <p:nvPr/>
        </p:nvSpPr>
        <p:spPr>
          <a:xfrm>
            <a:off x="6519395" y="4231920"/>
            <a:ext cx="7729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141" name="Straight Arrow Connector 140"/>
          <p:cNvCxnSpPr>
            <a:stCxn id="140" idx="2"/>
          </p:cNvCxnSpPr>
          <p:nvPr/>
        </p:nvCxnSpPr>
        <p:spPr>
          <a:xfrm flipH="1">
            <a:off x="6826920" y="4570474"/>
            <a:ext cx="78960" cy="377223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 flipV="1">
            <a:off x="3859717" y="4613973"/>
            <a:ext cx="1751816" cy="7450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5611533" y="5620280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2</a:t>
            </a:r>
            <a:r>
              <a:rPr lang="en-US" sz="1400" b="1" baseline="30000" dirty="0" smtClean="0"/>
              <a:t>ND</a:t>
            </a:r>
            <a:r>
              <a:rPr lang="en-US" sz="1400" dirty="0" smtClean="0"/>
              <a:t> Local</a:t>
            </a:r>
          </a:p>
          <a:p>
            <a:pPr algn="ctr"/>
            <a:r>
              <a:rPr lang="en-US" sz="1400" dirty="0" smtClean="0"/>
              <a:t>Oscillator</a:t>
            </a:r>
            <a:endParaRPr lang="en-US" sz="1400" dirty="0"/>
          </a:p>
        </p:txBody>
      </p:sp>
      <p:sp>
        <p:nvSpPr>
          <p:cNvPr id="145" name="Title 3"/>
          <p:cNvSpPr>
            <a:spLocks noGrp="1"/>
          </p:cNvSpPr>
          <p:nvPr>
            <p:ph type="title"/>
          </p:nvPr>
        </p:nvSpPr>
        <p:spPr bwMode="auto">
          <a:xfrm>
            <a:off x="508000" y="14255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DCPR Receiver Change at WCDAS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6" name="Line 29"/>
          <p:cNvSpPr>
            <a:spLocks noChangeShapeType="1"/>
          </p:cNvSpPr>
          <p:nvPr/>
        </p:nvSpPr>
        <p:spPr bwMode="auto">
          <a:xfrm>
            <a:off x="2157" y="1027616"/>
            <a:ext cx="9144000" cy="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92" name="Picture 440" descr="PNG_H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288" y="6323013"/>
            <a:ext cx="1028700" cy="358775"/>
          </a:xfrm>
          <a:prstGeom prst="rect">
            <a:avLst/>
          </a:prstGeom>
          <a:noFill/>
        </p:spPr>
      </p:pic>
      <p:pic>
        <p:nvPicPr>
          <p:cNvPr id="93" name="Picture 441" descr="GOES-R_Color_L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4025" y="6145213"/>
            <a:ext cx="1069975" cy="712787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3995436" y="5698249"/>
            <a:ext cx="1526303" cy="83099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ONLY ONE</a:t>
            </a:r>
          </a:p>
          <a:p>
            <a:r>
              <a:rPr lang="en-US" sz="1600" b="1" dirty="0" smtClean="0">
                <a:solidFill>
                  <a:srgbClr val="C00000"/>
                </a:solidFill>
              </a:rPr>
              <a:t>CHANGE IS</a:t>
            </a:r>
          </a:p>
          <a:p>
            <a:r>
              <a:rPr lang="en-US" sz="1600" b="1" dirty="0" smtClean="0">
                <a:solidFill>
                  <a:srgbClr val="C00000"/>
                </a:solidFill>
              </a:rPr>
              <a:t>NECESSARY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Arc 2"/>
          <p:cNvSpPr/>
          <p:nvPr/>
        </p:nvSpPr>
        <p:spPr>
          <a:xfrm>
            <a:off x="4731420" y="5698249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3995436" y="2963635"/>
            <a:ext cx="881898" cy="2734431"/>
          </a:xfrm>
          <a:custGeom>
            <a:avLst/>
            <a:gdLst>
              <a:gd name="connsiteX0" fmla="*/ 426303 w 1560836"/>
              <a:gd name="connsiteY0" fmla="*/ 2209800 h 2209800"/>
              <a:gd name="connsiteX1" fmla="*/ 62236 w 1560836"/>
              <a:gd name="connsiteY1" fmla="*/ 1016000 h 2209800"/>
              <a:gd name="connsiteX2" fmla="*/ 1560836 w 1560836"/>
              <a:gd name="connsiteY2" fmla="*/ 0 h 220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0836" h="2209800">
                <a:moveTo>
                  <a:pt x="426303" y="2209800"/>
                </a:moveTo>
                <a:cubicBezTo>
                  <a:pt x="149725" y="1797050"/>
                  <a:pt x="-126853" y="1384300"/>
                  <a:pt x="62236" y="1016000"/>
                </a:cubicBezTo>
                <a:cubicBezTo>
                  <a:pt x="251325" y="647700"/>
                  <a:pt x="906080" y="323850"/>
                  <a:pt x="1560836" y="0"/>
                </a:cubicBezTo>
              </a:path>
            </a:pathLst>
          </a:custGeom>
          <a:noFill/>
          <a:ln>
            <a:solidFill>
              <a:srgbClr val="C0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4861125" y="2686086"/>
            <a:ext cx="1309946" cy="491497"/>
          </a:xfrm>
          <a:prstGeom prst="ellipse">
            <a:avLst/>
          </a:prstGeom>
          <a:solidFill>
            <a:schemeClr val="accent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4839677" y="5208718"/>
            <a:ext cx="1309946" cy="491497"/>
          </a:xfrm>
          <a:prstGeom prst="ellipse">
            <a:avLst/>
          </a:prstGeom>
          <a:solidFill>
            <a:schemeClr val="accent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4951711" y="2755706"/>
            <a:ext cx="1140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7</a:t>
            </a:r>
            <a:r>
              <a:rPr lang="en-US" sz="1600" b="1" dirty="0" smtClean="0">
                <a:solidFill>
                  <a:srgbClr val="FF0000"/>
                </a:solidFill>
              </a:rPr>
              <a:t>9.45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4936438" y="5251974"/>
            <a:ext cx="1234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64.85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50" name="Freeform 49"/>
          <p:cNvSpPr/>
          <p:nvPr/>
        </p:nvSpPr>
        <p:spPr>
          <a:xfrm>
            <a:off x="4359960" y="5404985"/>
            <a:ext cx="474507" cy="318482"/>
          </a:xfrm>
          <a:custGeom>
            <a:avLst/>
            <a:gdLst>
              <a:gd name="connsiteX0" fmla="*/ 373 w 474507"/>
              <a:gd name="connsiteY0" fmla="*/ 318482 h 318482"/>
              <a:gd name="connsiteX1" fmla="*/ 76573 w 474507"/>
              <a:gd name="connsiteY1" fmla="*/ 30615 h 318482"/>
              <a:gd name="connsiteX2" fmla="*/ 474507 w 474507"/>
              <a:gd name="connsiteY2" fmla="*/ 22148 h 318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4507" h="318482">
                <a:moveTo>
                  <a:pt x="373" y="318482"/>
                </a:moveTo>
                <a:cubicBezTo>
                  <a:pt x="-1038" y="199243"/>
                  <a:pt x="-2449" y="80004"/>
                  <a:pt x="76573" y="30615"/>
                </a:cubicBezTo>
                <a:cubicBezTo>
                  <a:pt x="155595" y="-18774"/>
                  <a:pt x="315051" y="1687"/>
                  <a:pt x="474507" y="22148"/>
                </a:cubicBezTo>
              </a:path>
            </a:pathLst>
          </a:custGeom>
          <a:noFill/>
          <a:ln>
            <a:solidFill>
              <a:srgbClr val="C0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938682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372</Words>
  <Application>Microsoft Office PowerPoint</Application>
  <PresentationFormat>On-screen Show (4:3)</PresentationFormat>
  <Paragraphs>153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DCPR Changes for GOES-R</vt:lpstr>
      <vt:lpstr>GOES R Frequency Plan</vt:lpstr>
      <vt:lpstr>DCPR Receiver Change at WCDAS</vt:lpstr>
    </vt:vector>
  </TitlesOfParts>
  <Company>Mitretek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Woolner</dc:creator>
  <cp:lastModifiedBy>Richard W Pardee</cp:lastModifiedBy>
  <cp:revision>123</cp:revision>
  <dcterms:created xsi:type="dcterms:W3CDTF">2004-11-30T14:56:16Z</dcterms:created>
  <dcterms:modified xsi:type="dcterms:W3CDTF">2012-11-21T17:12:45Z</dcterms:modified>
</cp:coreProperties>
</file>